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sldIdLst>
    <p:sldId id="256" r:id="rId2"/>
    <p:sldId id="270" r:id="rId3"/>
    <p:sldId id="293" r:id="rId4"/>
    <p:sldId id="271" r:id="rId5"/>
    <p:sldId id="279" r:id="rId6"/>
    <p:sldId id="272" r:id="rId7"/>
    <p:sldId id="282" r:id="rId8"/>
    <p:sldId id="283" r:id="rId9"/>
    <p:sldId id="281" r:id="rId10"/>
    <p:sldId id="277" r:id="rId11"/>
    <p:sldId id="294" r:id="rId12"/>
    <p:sldId id="295" r:id="rId13"/>
    <p:sldId id="299" r:id="rId14"/>
    <p:sldId id="297" r:id="rId15"/>
    <p:sldId id="298" r:id="rId16"/>
    <p:sldId id="300" r:id="rId17"/>
    <p:sldId id="302" r:id="rId18"/>
    <p:sldId id="301" r:id="rId19"/>
    <p:sldId id="304" r:id="rId20"/>
    <p:sldId id="303" r:id="rId21"/>
    <p:sldId id="296" r:id="rId22"/>
    <p:sldId id="305" r:id="rId23"/>
    <p:sldId id="267" r:id="rId24"/>
    <p:sldId id="292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8E0000"/>
    <a:srgbClr val="A40000"/>
    <a:srgbClr val="EFF7FF"/>
    <a:srgbClr val="F7FBFF"/>
    <a:srgbClr val="DDF6FF"/>
    <a:srgbClr val="BDEEFF"/>
    <a:srgbClr val="EFFFF7"/>
    <a:srgbClr val="C9FFE4"/>
    <a:srgbClr val="B7FF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12" autoAdjust="0"/>
    <p:restoredTop sz="87290" autoAdjust="0"/>
  </p:normalViewPr>
  <p:slideViewPr>
    <p:cSldViewPr>
      <p:cViewPr>
        <p:scale>
          <a:sx n="50" d="100"/>
          <a:sy n="50" d="100"/>
        </p:scale>
        <p:origin x="-1602" y="-9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330742-6ACD-4378-8C3F-0A521E9E3925}" type="datetimeFigureOut">
              <a:rPr lang="en-US" smtClean="0"/>
              <a:pPr/>
              <a:t>6/11/2015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BDF53A-3B6D-408B-B0B1-5D5AFDE1362A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997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DF53A-3B6D-408B-B0B1-5D5AFDE1362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771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050281"/>
            <a:ext cx="9144000" cy="807719"/>
          </a:xfrm>
          <a:prstGeom prst="rect">
            <a:avLst/>
          </a:prstGeom>
          <a:solidFill>
            <a:srgbClr val="EFF7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1193802"/>
            <a:ext cx="9144000" cy="152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6019800"/>
            <a:ext cx="9144000" cy="4571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4" descr="C:\Users\user\Dropbox\PhD Files\Publications\Paper3_PhD\CIRP - CMS2013\Resources\cirp-logo.png"/>
          <p:cNvPicPr>
            <a:picLocks noChangeAspect="1" noChangeArrowheads="1"/>
          </p:cNvPicPr>
          <p:nvPr userDrawn="1"/>
        </p:nvPicPr>
        <p:blipFill>
          <a:blip r:embed="rId2" cstate="print">
            <a:lum bright="10000"/>
          </a:blip>
          <a:srcRect l="33105" t="16548" r="29650" b="17242"/>
          <a:stretch>
            <a:fillRect/>
          </a:stretch>
        </p:blipFill>
        <p:spPr bwMode="auto">
          <a:xfrm>
            <a:off x="7848601" y="60960"/>
            <a:ext cx="1199146" cy="1065907"/>
          </a:xfrm>
          <a:prstGeom prst="rect">
            <a:avLst/>
          </a:prstGeom>
          <a:noFill/>
        </p:spPr>
      </p:pic>
      <p:sp>
        <p:nvSpPr>
          <p:cNvPr id="30" name="TextBox 29"/>
          <p:cNvSpPr txBox="1"/>
          <p:nvPr userDrawn="1"/>
        </p:nvSpPr>
        <p:spPr>
          <a:xfrm>
            <a:off x="2315028" y="159995"/>
            <a:ext cx="4191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rgbClr val="8E0000"/>
                </a:solidFill>
                <a:latin typeface="Arial" pitchFamily="34" charset="0"/>
                <a:cs typeface="Arial" pitchFamily="34" charset="0"/>
              </a:rPr>
              <a:t>The 7</a:t>
            </a:r>
            <a:r>
              <a:rPr lang="en-US" sz="1800" b="1" baseline="30000" dirty="0" smtClean="0">
                <a:solidFill>
                  <a:srgbClr val="8E0000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sz="1800" b="1" dirty="0" smtClean="0">
                <a:solidFill>
                  <a:srgbClr val="8E0000"/>
                </a:solidFill>
                <a:latin typeface="Arial" pitchFamily="34" charset="0"/>
                <a:cs typeface="Arial" pitchFamily="34" charset="0"/>
              </a:rPr>
              <a:t> CIRP IPSS</a:t>
            </a:r>
            <a:r>
              <a:rPr lang="en-US" sz="1800" b="1" baseline="0" dirty="0" smtClean="0">
                <a:solidFill>
                  <a:srgbClr val="8E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smtClean="0">
                <a:solidFill>
                  <a:srgbClr val="8E0000"/>
                </a:solidFill>
                <a:latin typeface="Arial" pitchFamily="34" charset="0"/>
                <a:cs typeface="Arial" pitchFamily="34" charset="0"/>
              </a:rPr>
              <a:t>Conference </a:t>
            </a:r>
          </a:p>
          <a:p>
            <a:pPr algn="ctr"/>
            <a:r>
              <a:rPr lang="en-US" sz="1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21-22 May 2015</a:t>
            </a:r>
          </a:p>
          <a:p>
            <a:pPr algn="ctr"/>
            <a:r>
              <a:rPr lang="en-US" sz="1800" b="1" dirty="0" smtClean="0">
                <a:solidFill>
                  <a:srgbClr val="8E0000"/>
                </a:solidFill>
                <a:latin typeface="Arial" pitchFamily="34" charset="0"/>
                <a:cs typeface="Arial" pitchFamily="34" charset="0"/>
              </a:rPr>
              <a:t>Saint-Etienne, France</a:t>
            </a:r>
            <a:endParaRPr lang="en-US" sz="1800" b="1" dirty="0">
              <a:solidFill>
                <a:srgbClr val="8E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 descr="C:\Users\khaled.medini\Documents\__mes documents\4_organisation evenements\ipss 2015\Publication Docs\Presentations\logo ipss.eps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1931"/>
            <a:ext cx="2163539" cy="1140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3" descr="C:\Users\khaled.medini\Documents\__mes documents\xsupport divers\visuels ecole\mines_saint-etienne_buro_sans_reserve_blanche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86" y="6081486"/>
            <a:ext cx="922832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khaled.medini\Documents\__mes documents\4_organisation evenements\ipss 2015\Website Docs\logos\Logo_Grenoble INP.pn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341" y="6078773"/>
            <a:ext cx="1143884" cy="764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0D938C-DCE1-4A06-ADA2-06613520E0CB}" type="datetime1">
              <a:rPr lang="en-US" smtClean="0"/>
              <a:pPr/>
              <a:t>6/11/2015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8615D4-5289-4E3D-9F30-3B5410A4E197}" type="datetime1">
              <a:rPr lang="en-US" smtClean="0"/>
              <a:pPr/>
              <a:t>6/11/2015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5871DD-3F55-408A-AA83-33034D95D7F7}" type="datetime1">
              <a:rPr lang="en-US" smtClean="0"/>
              <a:pPr/>
              <a:t>6/11/2015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25" name="Rectangle 24"/>
          <p:cNvSpPr/>
          <p:nvPr userDrawn="1"/>
        </p:nvSpPr>
        <p:spPr>
          <a:xfrm>
            <a:off x="0" y="6202681"/>
            <a:ext cx="9144000" cy="4571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3" descr="C:\Users\khaled.medini\Documents\__mes documents\4_organisation evenements\ipss 2015\Publication Docs\Presentations\logo ipss.eps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02" y="60958"/>
            <a:ext cx="1024575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D9D1A99-AE17-46DF-AC41-A4ADF3A9786A}" type="datetime1">
              <a:rPr lang="en-US" smtClean="0"/>
              <a:pPr/>
              <a:t>6/11/2015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D60BF5-FBC5-4298-A7B6-6AF58FAE1677}" type="datetime1">
              <a:rPr lang="en-US" smtClean="0"/>
              <a:pPr/>
              <a:t>6/11/2015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9E6FFEB-44E3-4F05-9454-CB40E1407711}" type="datetime1">
              <a:rPr lang="en-US" smtClean="0"/>
              <a:pPr/>
              <a:t>6/11/2015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BC2308-0D99-47CB-A25D-5182C2EB0BCF}" type="datetime1">
              <a:rPr lang="en-US" smtClean="0"/>
              <a:pPr/>
              <a:t>6/11/2015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D68A7C3-0AA2-4BCC-90D5-9CA470846E1D}" type="datetime1">
              <a:rPr lang="en-US" smtClean="0"/>
              <a:pPr/>
              <a:t>6/11/2015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59A4DA-551D-423D-999F-57247931AC50}" type="datetime1">
              <a:rPr lang="en-US" smtClean="0"/>
              <a:pPr/>
              <a:t>6/11/2015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D973AC-4B04-4D36-8DA3-1700993FA807}" type="datetime1">
              <a:rPr lang="en-US" smtClean="0"/>
              <a:pPr/>
              <a:t>6/11/2015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685800" y="3352801"/>
            <a:ext cx="7696200" cy="339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rtl="0" eaLnBrk="1" hangingPunct="1"/>
            <a:r>
              <a:rPr lang="en-US" sz="2400" b="1" dirty="0" smtClean="0">
                <a:solidFill>
                  <a:prstClr val="black"/>
                </a:solidFill>
                <a:latin typeface="Calibri" pitchFamily="34" charset="0"/>
                <a:cs typeface="+mn-cs"/>
              </a:rPr>
              <a:t>by</a:t>
            </a:r>
          </a:p>
          <a:p>
            <a:pPr algn="ctr" rtl="0" eaLnBrk="1" hangingPunct="1"/>
            <a:endParaRPr lang="en-US" sz="2400" b="1" dirty="0">
              <a:solidFill>
                <a:prstClr val="black"/>
              </a:solidFill>
              <a:latin typeface="Calibri" pitchFamily="34" charset="0"/>
              <a:cs typeface="+mn-cs"/>
            </a:endParaRPr>
          </a:p>
          <a:p>
            <a:pPr algn="ctr" rtl="0" eaLnBrk="1" hangingPunct="1"/>
            <a:r>
              <a:rPr lang="en-US" sz="2400" b="1" dirty="0" smtClean="0">
                <a:solidFill>
                  <a:prstClr val="black"/>
                </a:solidFill>
                <a:latin typeface="Calibri" pitchFamily="34" charset="0"/>
                <a:cs typeface="+mn-cs"/>
              </a:rPr>
              <a:t>Thomas Suesse</a:t>
            </a:r>
            <a:endParaRPr lang="en-US" sz="2400" b="1" dirty="0">
              <a:solidFill>
                <a:prstClr val="black"/>
              </a:solidFill>
              <a:latin typeface="Calibri" pitchFamily="34" charset="0"/>
              <a:cs typeface="+mn-cs"/>
            </a:endParaRPr>
          </a:p>
          <a:p>
            <a:pPr algn="ctr" rtl="0" eaLnBrk="1" hangingPunct="1"/>
            <a:r>
              <a:rPr lang="en-US" b="1" dirty="0">
                <a:solidFill>
                  <a:prstClr val="black"/>
                </a:solidFill>
                <a:latin typeface="Calibri" pitchFamily="34" charset="0"/>
                <a:cs typeface="+mn-cs"/>
              </a:rPr>
              <a:t/>
            </a:r>
            <a:br>
              <a:rPr lang="en-US" b="1" dirty="0">
                <a:solidFill>
                  <a:prstClr val="black"/>
                </a:solidFill>
                <a:latin typeface="Calibri" pitchFamily="34" charset="0"/>
                <a:cs typeface="+mn-cs"/>
              </a:rPr>
            </a:br>
            <a:r>
              <a:rPr lang="en-US" sz="1700" dirty="0" smtClean="0">
                <a:solidFill>
                  <a:prstClr val="black"/>
                </a:solidFill>
                <a:latin typeface="Calibri" pitchFamily="34" charset="0"/>
                <a:cs typeface="+mn-cs"/>
              </a:rPr>
              <a:t>Presenting Author: Thomas Süße</a:t>
            </a:r>
            <a:endParaRPr lang="en-US" sz="1700" strike="sngStrike" dirty="0">
              <a:solidFill>
                <a:srgbClr val="FF0000"/>
              </a:solidFill>
              <a:latin typeface="Calibri" pitchFamily="34" charset="0"/>
              <a:cs typeface="+mn-cs"/>
            </a:endParaRPr>
          </a:p>
          <a:p>
            <a:pPr algn="ctr" rtl="0" eaLnBrk="1" hangingPunct="1"/>
            <a:r>
              <a:rPr lang="en-US" sz="1500" dirty="0" smtClean="0">
                <a:solidFill>
                  <a:prstClr val="black"/>
                </a:solidFill>
                <a:latin typeface="Calibri" pitchFamily="34" charset="0"/>
                <a:cs typeface="+mn-cs"/>
              </a:rPr>
              <a:t>Ruhr-University</a:t>
            </a:r>
          </a:p>
          <a:p>
            <a:pPr algn="ctr" rtl="0" eaLnBrk="1" hangingPunct="1">
              <a:spcAft>
                <a:spcPts val="300"/>
              </a:spcAft>
            </a:pPr>
            <a:r>
              <a:rPr lang="en-US" sz="1500" dirty="0" smtClean="0">
                <a:solidFill>
                  <a:prstClr val="black"/>
                </a:solidFill>
                <a:latin typeface="Calibri" pitchFamily="34" charset="0"/>
                <a:cs typeface="+mn-cs"/>
              </a:rPr>
              <a:t> BOCHUM, GERMANY</a:t>
            </a:r>
            <a:endParaRPr lang="en-US" sz="1500" dirty="0">
              <a:solidFill>
                <a:prstClr val="black"/>
              </a:solidFill>
              <a:latin typeface="Calibri" pitchFamily="34" charset="0"/>
              <a:cs typeface="+mn-cs"/>
            </a:endParaRPr>
          </a:p>
          <a:p>
            <a:pPr algn="ctr" rtl="0" eaLnBrk="1" hangingPunct="1"/>
            <a:r>
              <a:rPr lang="en-US" sz="1400" u="sng" dirty="0" smtClean="0">
                <a:latin typeface="Calibri" pitchFamily="34" charset="0"/>
                <a:cs typeface="+mn-cs"/>
              </a:rPr>
              <a:t>thomas.suesse@rub.de</a:t>
            </a:r>
          </a:p>
          <a:p>
            <a:pPr algn="ctr" rtl="0" eaLnBrk="1" hangingPunct="1"/>
            <a:r>
              <a:rPr lang="en-US" sz="1400" dirty="0">
                <a:solidFill>
                  <a:prstClr val="black"/>
                </a:solidFill>
                <a:latin typeface="Calibri" pitchFamily="34" charset="0"/>
                <a:cs typeface="+mn-cs"/>
              </a:rPr>
              <a:t/>
            </a:r>
            <a:br>
              <a:rPr lang="en-US" sz="1400" dirty="0">
                <a:solidFill>
                  <a:prstClr val="black"/>
                </a:solidFill>
                <a:latin typeface="Calibri" pitchFamily="34" charset="0"/>
                <a:cs typeface="+mn-cs"/>
              </a:rPr>
            </a:br>
            <a:endParaRPr lang="en-US" sz="1400" dirty="0">
              <a:solidFill>
                <a:prstClr val="black"/>
              </a:solidFill>
              <a:latin typeface="Calibri" pitchFamily="34" charset="0"/>
              <a:cs typeface="+mn-cs"/>
            </a:endParaRPr>
          </a:p>
          <a:p>
            <a:pPr algn="ctr" rtl="0" eaLnBrk="1" hangingPunct="1"/>
            <a:endParaRPr lang="en-US" sz="1400" dirty="0">
              <a:solidFill>
                <a:prstClr val="black"/>
              </a:solidFill>
              <a:latin typeface="Calibri" pitchFamily="34" charset="0"/>
              <a:cs typeface="+mn-cs"/>
            </a:endParaRPr>
          </a:p>
          <a:p>
            <a:pPr algn="ctr" rtl="0" eaLnBrk="1" hangingPunct="1"/>
            <a:endParaRPr lang="en-US" dirty="0">
              <a:solidFill>
                <a:prstClr val="black"/>
              </a:solidFill>
              <a:latin typeface="Calibri" pitchFamily="34" charset="0"/>
              <a:cs typeface="+mn-cs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1806575"/>
            <a:ext cx="9144000" cy="1470025"/>
          </a:xfrm>
          <a:prstGeom prst="rect">
            <a:avLst/>
          </a:prstGeo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sz="2600" b="1" i="0" u="none" strike="noStrike" kern="0" cap="none" spc="0" normalizeH="0" baseline="0" noProof="0" dirty="0" smtClean="0">
                <a:ln>
                  <a:noFill/>
                </a:ln>
                <a:solidFill>
                  <a:srgbClr val="8E0000"/>
                </a:solidFill>
                <a:effectLst/>
                <a:uLnTx/>
                <a:uFillTx/>
                <a:latin typeface="Calibri" pitchFamily="34" charset="0"/>
                <a:ea typeface="+mj-ea"/>
                <a:cs typeface="Arial" charset="0"/>
              </a:rPr>
              <a:t> </a:t>
            </a:r>
            <a:r>
              <a:rPr lang="en-US" sz="2600" b="1" kern="0" dirty="0">
                <a:solidFill>
                  <a:srgbClr val="8E0000"/>
                </a:solidFill>
                <a:latin typeface="Calibri" pitchFamily="34" charset="0"/>
                <a:ea typeface="+mj-ea"/>
                <a:cs typeface="Arial" charset="0"/>
              </a:rPr>
              <a:t>Improvisation as a prerequisite for the dynamic interplay of </a:t>
            </a:r>
            <a:r>
              <a:rPr lang="en-US" sz="2600" b="1" kern="0" dirty="0" smtClean="0">
                <a:solidFill>
                  <a:srgbClr val="8E0000"/>
                </a:solidFill>
                <a:latin typeface="Calibri" pitchFamily="34" charset="0"/>
                <a:ea typeface="+mj-ea"/>
                <a:cs typeface="Arial" charset="0"/>
              </a:rPr>
              <a:t>Production and </a:t>
            </a:r>
            <a:r>
              <a:rPr lang="en-US" sz="2600" b="1" kern="0" dirty="0">
                <a:solidFill>
                  <a:srgbClr val="8E0000"/>
                </a:solidFill>
                <a:latin typeface="Calibri" pitchFamily="34" charset="0"/>
                <a:ea typeface="+mj-ea"/>
                <a:cs typeface="Arial" charset="0"/>
              </a:rPr>
              <a:t>Service in </a:t>
            </a:r>
            <a:r>
              <a:rPr lang="en-US" sz="2600" b="1" kern="0" dirty="0" smtClean="0">
                <a:solidFill>
                  <a:srgbClr val="8E0000"/>
                </a:solidFill>
                <a:latin typeface="Calibri" pitchFamily="34" charset="0"/>
                <a:ea typeface="+mj-ea"/>
                <a:cs typeface="Arial" charset="0"/>
              </a:rPr>
              <a:t>PSS</a:t>
            </a:r>
            <a:br>
              <a:rPr lang="en-US" sz="2600" b="1" kern="0" dirty="0" smtClean="0">
                <a:solidFill>
                  <a:srgbClr val="8E0000"/>
                </a:solidFill>
                <a:latin typeface="Calibri" pitchFamily="34" charset="0"/>
                <a:ea typeface="+mj-ea"/>
                <a:cs typeface="Arial" charset="0"/>
              </a:rPr>
            </a:br>
            <a:r>
              <a:rPr lang="en-US" sz="2600" b="1" kern="0" dirty="0" smtClean="0">
                <a:solidFill>
                  <a:srgbClr val="8E0000"/>
                </a:solidFill>
                <a:latin typeface="Calibri" pitchFamily="34" charset="0"/>
                <a:ea typeface="+mj-ea"/>
                <a:cs typeface="Arial" charset="0"/>
              </a:rPr>
              <a:t>- </a:t>
            </a:r>
            <a:r>
              <a:rPr lang="en-US" sz="2600" b="1" kern="0" dirty="0">
                <a:solidFill>
                  <a:srgbClr val="8E0000"/>
                </a:solidFill>
                <a:latin typeface="Calibri" pitchFamily="34" charset="0"/>
                <a:ea typeface="+mj-ea"/>
                <a:cs typeface="Arial" charset="0"/>
              </a:rPr>
              <a:t>Insights of an organizational design </a:t>
            </a:r>
            <a:r>
              <a:rPr lang="en-US" sz="2600" b="1" kern="0" dirty="0" smtClean="0">
                <a:solidFill>
                  <a:srgbClr val="8E0000"/>
                </a:solidFill>
                <a:latin typeface="Calibri" pitchFamily="34" charset="0"/>
                <a:ea typeface="+mj-ea"/>
                <a:cs typeface="Arial" charset="0"/>
              </a:rPr>
              <a:t>principle -</a:t>
            </a:r>
            <a:endParaRPr kumimoji="0" lang="en-US" sz="2600" b="1" i="0" u="none" strike="noStrike" kern="0" cap="none" spc="0" normalizeH="0" baseline="0" noProof="0" dirty="0" smtClean="0">
              <a:ln>
                <a:noFill/>
              </a:ln>
              <a:solidFill>
                <a:srgbClr val="8E0000"/>
              </a:solidFill>
              <a:effectLst/>
              <a:uLnTx/>
              <a:uFillTx/>
              <a:latin typeface="Calibri" pitchFamily="34" charset="0"/>
              <a:ea typeface="+mj-ea"/>
              <a:cs typeface="Arial" charset="0"/>
            </a:endParaRPr>
          </a:p>
        </p:txBody>
      </p:sp>
      <p:sp>
        <p:nvSpPr>
          <p:cNvPr id="2" name="AutoShape 2" descr="Image result for rub bochum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3" name="AutoShape 4" descr="Image result for rub bochum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9833" y="6139542"/>
            <a:ext cx="650081" cy="6500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 of improvisation</a:t>
            </a:r>
            <a:endParaRPr lang="en-US" dirty="0"/>
          </a:p>
        </p:txBody>
      </p:sp>
      <p:sp>
        <p:nvSpPr>
          <p:cNvPr id="9" name="Inhaltsplatzhalt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action- </a:t>
            </a:r>
            <a:r>
              <a:rPr lang="en-US" dirty="0"/>
              <a:t>and learning-oriented conception </a:t>
            </a:r>
            <a:r>
              <a:rPr lang="en-US" dirty="0" smtClean="0"/>
              <a:t>providing a mediating force for the </a:t>
            </a:r>
            <a:r>
              <a:rPr lang="en-US" dirty="0"/>
              <a:t>dynamic interplay </a:t>
            </a:r>
            <a:r>
              <a:rPr lang="en-US" dirty="0" smtClean="0"/>
              <a:t>of </a:t>
            </a:r>
            <a:r>
              <a:rPr lang="en-US" dirty="0"/>
              <a:t>production and </a:t>
            </a:r>
            <a:r>
              <a:rPr lang="en-US" dirty="0" smtClean="0"/>
              <a:t>service</a:t>
            </a:r>
          </a:p>
          <a:p>
            <a:r>
              <a:rPr lang="en-US" dirty="0" smtClean="0"/>
              <a:t>triggers </a:t>
            </a:r>
            <a:r>
              <a:rPr lang="en-US" dirty="0"/>
              <a:t>activities </a:t>
            </a:r>
            <a:r>
              <a:rPr lang="en-US" dirty="0" smtClean="0"/>
              <a:t>of: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ltering,</a:t>
            </a:r>
          </a:p>
          <a:p>
            <a:pPr lvl="1"/>
            <a:r>
              <a:rPr lang="en-US" dirty="0" smtClean="0"/>
              <a:t>revising,</a:t>
            </a:r>
          </a:p>
          <a:p>
            <a:pPr lvl="1"/>
            <a:r>
              <a:rPr lang="en-US" dirty="0" smtClean="0"/>
              <a:t>creating and</a:t>
            </a:r>
          </a:p>
          <a:p>
            <a:pPr lvl="1"/>
            <a:r>
              <a:rPr lang="en-US" dirty="0" smtClean="0"/>
              <a:t>discovering .</a:t>
            </a:r>
            <a:br>
              <a:rPr lang="en-US" dirty="0" smtClean="0"/>
            </a:br>
            <a:r>
              <a:rPr lang="en-US" dirty="0" smtClean="0"/>
              <a:t>				 </a:t>
            </a:r>
            <a:r>
              <a:rPr lang="en-US" sz="2000" dirty="0" smtClean="0"/>
              <a:t>			(</a:t>
            </a:r>
            <a:r>
              <a:rPr lang="en-US" sz="2000" dirty="0" err="1" smtClean="0"/>
              <a:t>Weick</a:t>
            </a:r>
            <a:r>
              <a:rPr lang="en-US" sz="2000" dirty="0" smtClean="0"/>
              <a:t>, 1998)</a:t>
            </a:r>
            <a:endParaRPr lang="de-DE" sz="20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5" name="Picture 2" descr="Jazz+Hits+jaz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733800"/>
            <a:ext cx="2095500" cy="1592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332424"/>
            <a:ext cx="471714" cy="471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391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PSS-specific behaviours of actors</a:t>
            </a:r>
            <a:endParaRPr lang="en-GB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/>
              <a:t>The </a:t>
            </a:r>
            <a:r>
              <a:rPr lang="en-US" sz="2000" b="1" dirty="0"/>
              <a:t>following behavioral </a:t>
            </a:r>
            <a:r>
              <a:rPr lang="en-US" sz="2000" b="1" dirty="0" smtClean="0"/>
              <a:t>patterns could be identified for PSS contexts:</a:t>
            </a:r>
          </a:p>
          <a:p>
            <a:pPr marL="0" indent="0">
              <a:buNone/>
            </a:pPr>
            <a:endParaRPr lang="de-DE" sz="2000" dirty="0"/>
          </a:p>
          <a:p>
            <a:pPr lvl="0"/>
            <a:r>
              <a:rPr lang="en-US" sz="2000" dirty="0"/>
              <a:t>Individuals in PSS find it easier to discuss problems and challenges with people outside of the organization. </a:t>
            </a:r>
            <a:endParaRPr lang="de-DE" sz="2000" dirty="0"/>
          </a:p>
          <a:p>
            <a:pPr lvl="0"/>
            <a:r>
              <a:rPr lang="en-US" sz="2000" dirty="0"/>
              <a:t>During daily work, individuals in PSS often communicate with people who are not employed at the same organization.</a:t>
            </a:r>
            <a:endParaRPr lang="de-DE" sz="2000" dirty="0"/>
          </a:p>
          <a:p>
            <a:pPr lvl="0"/>
            <a:r>
              <a:rPr lang="en-US" sz="2000" dirty="0"/>
              <a:t>The teams in PSS are less good at using experiences of other groups for their own projects.</a:t>
            </a:r>
            <a:endParaRPr lang="de-DE" sz="2000" dirty="0"/>
          </a:p>
          <a:p>
            <a:pPr lvl="0"/>
            <a:r>
              <a:rPr lang="en-US" sz="2000" dirty="0"/>
              <a:t>The management in PSS inspires employees to solve problems and to cope with challenges in new ways.</a:t>
            </a:r>
            <a:endParaRPr lang="de-DE" sz="2000" dirty="0"/>
          </a:p>
          <a:p>
            <a:pPr lvl="0"/>
            <a:r>
              <a:rPr lang="en-US" sz="2000" dirty="0"/>
              <a:t>Individuals in PSS usually try to learn from other people during daily work</a:t>
            </a:r>
            <a:r>
              <a:rPr lang="en-US" sz="2000" dirty="0" smtClean="0"/>
              <a:t>.</a:t>
            </a:r>
            <a:endParaRPr lang="de-DE" sz="2000" dirty="0" smtClean="0"/>
          </a:p>
          <a:p>
            <a:pPr marL="0" indent="0">
              <a:buNone/>
            </a:pPr>
            <a:r>
              <a:rPr lang="en-US" sz="2000" dirty="0" smtClean="0"/>
              <a:t>			          </a:t>
            </a:r>
            <a:r>
              <a:rPr lang="en-US" sz="1400" dirty="0" smtClean="0"/>
              <a:t>Süße </a:t>
            </a:r>
            <a:r>
              <a:rPr lang="en-US" sz="1400" dirty="0"/>
              <a:t>et al. (2013)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332424"/>
            <a:ext cx="471714" cy="471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170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PSS-specific behaviours of actors</a:t>
            </a:r>
            <a:endParaRPr lang="en-GB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/>
              <a:t>The </a:t>
            </a:r>
            <a:r>
              <a:rPr lang="en-US" sz="2000" b="1" dirty="0"/>
              <a:t>following behavioral </a:t>
            </a:r>
            <a:r>
              <a:rPr lang="en-US" sz="2000" b="1" dirty="0" smtClean="0"/>
              <a:t>patterns characterize a more specific form of improvisational learning:</a:t>
            </a:r>
          </a:p>
          <a:p>
            <a:pPr marL="0" indent="0">
              <a:buNone/>
            </a:pPr>
            <a:endParaRPr lang="de-DE" sz="2000" dirty="0"/>
          </a:p>
          <a:p>
            <a:pPr lvl="0"/>
            <a:r>
              <a:rPr lang="en-US" sz="2000" dirty="0"/>
              <a:t>Individuals in PSS find it easier to discuss problems and challenges with people outside of the organization. </a:t>
            </a:r>
            <a:endParaRPr lang="de-DE" sz="2000" dirty="0"/>
          </a:p>
          <a:p>
            <a:pPr lvl="0"/>
            <a:r>
              <a:rPr lang="en-US" sz="2000" dirty="0"/>
              <a:t>During daily work, individuals in PSS often communicate with people who are not employed at the same organization.</a:t>
            </a:r>
            <a:endParaRPr lang="de-DE" sz="2000" dirty="0"/>
          </a:p>
          <a:p>
            <a:pPr lvl="0"/>
            <a:r>
              <a:rPr lang="en-US" sz="2000" dirty="0"/>
              <a:t>The teams in PSS are less good at using experiences of other groups for their own projects.</a:t>
            </a:r>
            <a:endParaRPr lang="de-DE" sz="2000" dirty="0"/>
          </a:p>
          <a:p>
            <a:pPr lvl="0"/>
            <a:r>
              <a:rPr lang="en-US" sz="2000" dirty="0"/>
              <a:t>The management in PSS inspires employees to solve problems and to cope with challenges in new ways.</a:t>
            </a:r>
            <a:endParaRPr lang="de-DE" sz="2000" dirty="0"/>
          </a:p>
          <a:p>
            <a:pPr lvl="0"/>
            <a:r>
              <a:rPr lang="en-US" sz="2000" dirty="0"/>
              <a:t>Individuals in PSS usually try to learn from other people during daily work</a:t>
            </a:r>
            <a:r>
              <a:rPr lang="en-US" sz="2000" dirty="0" smtClean="0"/>
              <a:t>.</a:t>
            </a:r>
            <a:endParaRPr lang="de-DE" sz="2000" dirty="0" smtClean="0"/>
          </a:p>
          <a:p>
            <a:pPr marL="0" indent="0">
              <a:buNone/>
            </a:pPr>
            <a:r>
              <a:rPr lang="en-US" sz="2000" dirty="0" smtClean="0"/>
              <a:t>			          </a:t>
            </a:r>
            <a:r>
              <a:rPr lang="en-US" sz="1400" dirty="0" smtClean="0"/>
              <a:t>Süße </a:t>
            </a:r>
            <a:r>
              <a:rPr lang="en-US" sz="1400" dirty="0"/>
              <a:t>et al. (2013)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332424"/>
            <a:ext cx="471714" cy="471714"/>
          </a:xfrm>
          <a:prstGeom prst="rect">
            <a:avLst/>
          </a:prstGeom>
        </p:spPr>
      </p:pic>
      <p:sp>
        <p:nvSpPr>
          <p:cNvPr id="7" name="Rechteck 6"/>
          <p:cNvSpPr/>
          <p:nvPr/>
        </p:nvSpPr>
        <p:spPr>
          <a:xfrm>
            <a:off x="407306" y="1562100"/>
            <a:ext cx="8355693" cy="4457700"/>
          </a:xfrm>
          <a:prstGeom prst="rect">
            <a:avLst/>
          </a:prstGeom>
          <a:solidFill>
            <a:srgbClr val="FFFFFF">
              <a:alpha val="5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dirty="0"/>
          </a:p>
        </p:txBody>
      </p:sp>
      <p:sp>
        <p:nvSpPr>
          <p:cNvPr id="6" name="Rechteck 5"/>
          <p:cNvSpPr/>
          <p:nvPr/>
        </p:nvSpPr>
        <p:spPr>
          <a:xfrm>
            <a:off x="407306" y="2362200"/>
            <a:ext cx="4520700" cy="32004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coexistence of isolated experience-based learning </a:t>
            </a:r>
            <a:r>
              <a:rPr lang="en-US" sz="2800" dirty="0" smtClean="0"/>
              <a:t>and </a:t>
            </a:r>
            <a:r>
              <a:rPr lang="en-US" sz="2800" dirty="0"/>
              <a:t>innovative-oriented open source learning routines in PSS framed by inspiring leadership</a:t>
            </a:r>
            <a:endParaRPr lang="de-DE" sz="2800" dirty="0"/>
          </a:p>
        </p:txBody>
      </p:sp>
      <p:sp>
        <p:nvSpPr>
          <p:cNvPr id="9" name="Rechteck 8"/>
          <p:cNvSpPr/>
          <p:nvPr/>
        </p:nvSpPr>
        <p:spPr>
          <a:xfrm>
            <a:off x="407306" y="1905000"/>
            <a:ext cx="4520700" cy="4572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Summary of behaviors</a:t>
            </a:r>
            <a:endParaRPr lang="en-US" sz="2800" dirty="0"/>
          </a:p>
        </p:txBody>
      </p:sp>
      <p:grpSp>
        <p:nvGrpSpPr>
          <p:cNvPr id="8" name="Gruppieren 7"/>
          <p:cNvGrpSpPr/>
          <p:nvPr/>
        </p:nvGrpSpPr>
        <p:grpSpPr>
          <a:xfrm>
            <a:off x="5613806" y="1907628"/>
            <a:ext cx="2844394" cy="3657600"/>
            <a:chOff x="5613806" y="1907628"/>
            <a:chExt cx="2844394" cy="3657600"/>
          </a:xfrm>
        </p:grpSpPr>
        <p:sp>
          <p:nvSpPr>
            <p:cNvPr id="10" name="Rechteck 9"/>
            <p:cNvSpPr/>
            <p:nvPr/>
          </p:nvSpPr>
          <p:spPr>
            <a:xfrm>
              <a:off x="5613806" y="2364828"/>
              <a:ext cx="2844394" cy="32004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en-US" sz="2800" dirty="0"/>
                <a:t>altering,</a:t>
              </a:r>
            </a:p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en-US" sz="2800" dirty="0"/>
                <a:t>revising,</a:t>
              </a:r>
            </a:p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en-US" sz="2800" dirty="0"/>
                <a:t>creating and</a:t>
              </a:r>
            </a:p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en-US" sz="2800" dirty="0"/>
                <a:t>discovering .</a:t>
              </a:r>
              <a:endParaRPr lang="de-DE" sz="2800" dirty="0"/>
            </a:p>
          </p:txBody>
        </p:sp>
        <p:sp>
          <p:nvSpPr>
            <p:cNvPr id="11" name="Rechteck 10"/>
            <p:cNvSpPr/>
            <p:nvPr/>
          </p:nvSpPr>
          <p:spPr>
            <a:xfrm>
              <a:off x="5613806" y="1907628"/>
              <a:ext cx="2844394" cy="457200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Improvisation</a:t>
              </a:r>
              <a:endParaRPr lang="en-US" sz="2800" dirty="0"/>
            </a:p>
          </p:txBody>
        </p:sp>
      </p:grpSp>
      <p:sp>
        <p:nvSpPr>
          <p:cNvPr id="12" name="Textfeld 11"/>
          <p:cNvSpPr txBox="1"/>
          <p:nvPr/>
        </p:nvSpPr>
        <p:spPr>
          <a:xfrm>
            <a:off x="5029200" y="3006120"/>
            <a:ext cx="490840" cy="156966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4800" b="1" dirty="0" smtClean="0">
                <a:solidFill>
                  <a:schemeClr val="accent6">
                    <a:lumMod val="75000"/>
                  </a:schemeClr>
                </a:solidFill>
              </a:rPr>
              <a:t>?</a:t>
            </a:r>
            <a:br>
              <a:rPr lang="de-DE" sz="48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de-DE" sz="4800" b="1" dirty="0" smtClean="0">
                <a:solidFill>
                  <a:schemeClr val="accent6">
                    <a:lumMod val="75000"/>
                  </a:schemeClr>
                </a:solidFill>
              </a:rPr>
              <a:t>=</a:t>
            </a:r>
            <a:endParaRPr lang="de-DE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4237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Principles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organizing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cxnSp>
        <p:nvCxnSpPr>
          <p:cNvPr id="6" name="Gerade Verbindung mit Pfeil 5"/>
          <p:cNvCxnSpPr/>
          <p:nvPr/>
        </p:nvCxnSpPr>
        <p:spPr>
          <a:xfrm flipV="1">
            <a:off x="685800" y="1905000"/>
            <a:ext cx="0" cy="3886200"/>
          </a:xfrm>
          <a:prstGeom prst="straightConnector1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mit Pfeil 6"/>
          <p:cNvCxnSpPr/>
          <p:nvPr/>
        </p:nvCxnSpPr>
        <p:spPr>
          <a:xfrm>
            <a:off x="685800" y="5791200"/>
            <a:ext cx="7620000" cy="0"/>
          </a:xfrm>
          <a:prstGeom prst="straightConnector1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 rot="16200000">
            <a:off x="-343056" y="4785540"/>
            <a:ext cx="1641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i</a:t>
            </a:r>
            <a:r>
              <a:rPr lang="de-DE" dirty="0" smtClean="0"/>
              <a:t>nformal design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 rot="16200000">
            <a:off x="-259620" y="2481088"/>
            <a:ext cx="1521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formal design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984898" y="5823378"/>
            <a:ext cx="2001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undesired variation</a:t>
            </a:r>
            <a:endParaRPr lang="en-GB" dirty="0"/>
          </a:p>
        </p:txBody>
      </p:sp>
      <p:sp>
        <p:nvSpPr>
          <p:cNvPr id="12" name="Textfeld 11"/>
          <p:cNvSpPr txBox="1"/>
          <p:nvPr/>
        </p:nvSpPr>
        <p:spPr>
          <a:xfrm>
            <a:off x="6471298" y="5823378"/>
            <a:ext cx="17583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desired variation</a:t>
            </a:r>
            <a:endParaRPr lang="en-GB" dirty="0"/>
          </a:p>
        </p:txBody>
      </p:sp>
      <p:sp>
        <p:nvSpPr>
          <p:cNvPr id="3" name="Rechteck 2"/>
          <p:cNvSpPr/>
          <p:nvPr/>
        </p:nvSpPr>
        <p:spPr>
          <a:xfrm>
            <a:off x="3532100" y="6292757"/>
            <a:ext cx="20798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(Cunha, et al., 2014)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4188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 of organizing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cxnSp>
        <p:nvCxnSpPr>
          <p:cNvPr id="6" name="Gerade Verbindung mit Pfeil 5"/>
          <p:cNvCxnSpPr/>
          <p:nvPr/>
        </p:nvCxnSpPr>
        <p:spPr>
          <a:xfrm flipV="1">
            <a:off x="685800" y="1905000"/>
            <a:ext cx="0" cy="3886200"/>
          </a:xfrm>
          <a:prstGeom prst="straightConnector1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mit Pfeil 6"/>
          <p:cNvCxnSpPr/>
          <p:nvPr/>
        </p:nvCxnSpPr>
        <p:spPr>
          <a:xfrm>
            <a:off x="685800" y="5791200"/>
            <a:ext cx="7620000" cy="0"/>
          </a:xfrm>
          <a:prstGeom prst="straightConnector1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 rot="16200000">
            <a:off x="-343056" y="4785540"/>
            <a:ext cx="1641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Informal design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 rot="16200000">
            <a:off x="-259620" y="2481088"/>
            <a:ext cx="1521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formal design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984898" y="5823378"/>
            <a:ext cx="2001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undesired variation</a:t>
            </a:r>
            <a:endParaRPr lang="en-GB" dirty="0"/>
          </a:p>
        </p:txBody>
      </p:sp>
      <p:sp>
        <p:nvSpPr>
          <p:cNvPr id="12" name="Textfeld 11"/>
          <p:cNvSpPr txBox="1"/>
          <p:nvPr/>
        </p:nvSpPr>
        <p:spPr>
          <a:xfrm>
            <a:off x="6471298" y="5823378"/>
            <a:ext cx="17583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desired variation</a:t>
            </a:r>
            <a:endParaRPr lang="en-GB" dirty="0"/>
          </a:p>
        </p:txBody>
      </p:sp>
      <p:sp>
        <p:nvSpPr>
          <p:cNvPr id="13" name="Rechteck 12"/>
          <p:cNvSpPr/>
          <p:nvPr/>
        </p:nvSpPr>
        <p:spPr>
          <a:xfrm>
            <a:off x="1066800" y="4532056"/>
            <a:ext cx="1371600" cy="8763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Resistive</a:t>
            </a:r>
          </a:p>
        </p:txBody>
      </p:sp>
      <p:sp>
        <p:nvSpPr>
          <p:cNvPr id="14" name="Rechteck 13"/>
          <p:cNvSpPr/>
          <p:nvPr/>
        </p:nvSpPr>
        <p:spPr>
          <a:xfrm>
            <a:off x="3200400" y="4532056"/>
            <a:ext cx="1524000" cy="8763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Subversive</a:t>
            </a:r>
            <a:endParaRPr lang="en-GB" sz="2400" dirty="0"/>
          </a:p>
        </p:txBody>
      </p:sp>
      <p:sp>
        <p:nvSpPr>
          <p:cNvPr id="15" name="Rechteck 14"/>
          <p:cNvSpPr/>
          <p:nvPr/>
        </p:nvSpPr>
        <p:spPr>
          <a:xfrm>
            <a:off x="6397949" y="1905000"/>
            <a:ext cx="1676399" cy="8763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Semi-</a:t>
            </a:r>
            <a:br>
              <a:rPr lang="en-GB" sz="2400" dirty="0" smtClean="0"/>
            </a:br>
            <a:r>
              <a:rPr lang="en-GB" sz="2400" dirty="0" smtClean="0"/>
              <a:t>structured</a:t>
            </a:r>
            <a:endParaRPr lang="en-GB" sz="2400" dirty="0"/>
          </a:p>
        </p:txBody>
      </p:sp>
      <p:sp>
        <p:nvSpPr>
          <p:cNvPr id="16" name="Rechteck 15"/>
          <p:cNvSpPr/>
          <p:nvPr/>
        </p:nvSpPr>
        <p:spPr>
          <a:xfrm>
            <a:off x="6471298" y="3426507"/>
            <a:ext cx="1529702" cy="978903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Episodic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47975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Principles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organizing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cxnSp>
        <p:nvCxnSpPr>
          <p:cNvPr id="6" name="Gerade Verbindung mit Pfeil 5"/>
          <p:cNvCxnSpPr/>
          <p:nvPr/>
        </p:nvCxnSpPr>
        <p:spPr>
          <a:xfrm flipV="1">
            <a:off x="685800" y="1905000"/>
            <a:ext cx="0" cy="3886200"/>
          </a:xfrm>
          <a:prstGeom prst="straightConnector1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mit Pfeil 6"/>
          <p:cNvCxnSpPr/>
          <p:nvPr/>
        </p:nvCxnSpPr>
        <p:spPr>
          <a:xfrm>
            <a:off x="685800" y="5791200"/>
            <a:ext cx="7620000" cy="0"/>
          </a:xfrm>
          <a:prstGeom prst="straightConnector1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 rot="16200000">
            <a:off x="-343056" y="4785540"/>
            <a:ext cx="1641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Informal design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 rot="16200000">
            <a:off x="-259620" y="2481088"/>
            <a:ext cx="1521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formal design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984898" y="5823378"/>
            <a:ext cx="2001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undesired variation</a:t>
            </a:r>
            <a:endParaRPr lang="en-GB" dirty="0"/>
          </a:p>
        </p:txBody>
      </p:sp>
      <p:sp>
        <p:nvSpPr>
          <p:cNvPr id="12" name="Textfeld 11"/>
          <p:cNvSpPr txBox="1"/>
          <p:nvPr/>
        </p:nvSpPr>
        <p:spPr>
          <a:xfrm>
            <a:off x="6471298" y="5823378"/>
            <a:ext cx="17583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desired variation</a:t>
            </a:r>
            <a:endParaRPr lang="en-GB" dirty="0"/>
          </a:p>
        </p:txBody>
      </p:sp>
      <p:sp>
        <p:nvSpPr>
          <p:cNvPr id="13" name="Rechteck 12"/>
          <p:cNvSpPr/>
          <p:nvPr/>
        </p:nvSpPr>
        <p:spPr>
          <a:xfrm>
            <a:off x="1066800" y="4532056"/>
            <a:ext cx="1371600" cy="8763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Resistive</a:t>
            </a:r>
          </a:p>
        </p:txBody>
      </p:sp>
      <p:sp>
        <p:nvSpPr>
          <p:cNvPr id="17" name="Rechteck 16"/>
          <p:cNvSpPr/>
          <p:nvPr/>
        </p:nvSpPr>
        <p:spPr>
          <a:xfrm>
            <a:off x="763695" y="1145957"/>
            <a:ext cx="5562600" cy="32766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likely in organizations with coercive bureaucracies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strong pressure for and through bureaucratic regulation where deviations are not </a:t>
            </a:r>
            <a:r>
              <a:rPr lang="en-US" sz="2400" dirty="0" smtClean="0"/>
              <a:t>welcome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improvisations </a:t>
            </a:r>
            <a:r>
              <a:rPr lang="en-US" sz="2400" dirty="0"/>
              <a:t>are being pushed into the organizations’ under life </a:t>
            </a:r>
          </a:p>
        </p:txBody>
      </p:sp>
    </p:spTree>
    <p:extLst>
      <p:ext uri="{BB962C8B-B14F-4D97-AF65-F5344CB8AC3E}">
        <p14:creationId xmlns:p14="http://schemas.microsoft.com/office/powerpoint/2010/main" val="269628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Principles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organizing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cxnSp>
        <p:nvCxnSpPr>
          <p:cNvPr id="6" name="Gerade Verbindung mit Pfeil 5"/>
          <p:cNvCxnSpPr/>
          <p:nvPr/>
        </p:nvCxnSpPr>
        <p:spPr>
          <a:xfrm flipV="1">
            <a:off x="685800" y="1905000"/>
            <a:ext cx="0" cy="3886200"/>
          </a:xfrm>
          <a:prstGeom prst="straightConnector1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mit Pfeil 6"/>
          <p:cNvCxnSpPr/>
          <p:nvPr/>
        </p:nvCxnSpPr>
        <p:spPr>
          <a:xfrm>
            <a:off x="685800" y="5791200"/>
            <a:ext cx="7620000" cy="0"/>
          </a:xfrm>
          <a:prstGeom prst="straightConnector1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 rot="16200000">
            <a:off x="-343056" y="4785540"/>
            <a:ext cx="1641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Informal design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 rot="16200000">
            <a:off x="-259620" y="2481088"/>
            <a:ext cx="1521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formal design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984898" y="5823378"/>
            <a:ext cx="2001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undesired variation</a:t>
            </a:r>
            <a:endParaRPr lang="en-GB" dirty="0"/>
          </a:p>
        </p:txBody>
      </p:sp>
      <p:sp>
        <p:nvSpPr>
          <p:cNvPr id="12" name="Textfeld 11"/>
          <p:cNvSpPr txBox="1"/>
          <p:nvPr/>
        </p:nvSpPr>
        <p:spPr>
          <a:xfrm>
            <a:off x="6471298" y="5823378"/>
            <a:ext cx="17583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desired variation</a:t>
            </a:r>
            <a:endParaRPr lang="en-GB" dirty="0"/>
          </a:p>
        </p:txBody>
      </p:sp>
      <p:sp>
        <p:nvSpPr>
          <p:cNvPr id="14" name="Rechteck 13"/>
          <p:cNvSpPr/>
          <p:nvPr/>
        </p:nvSpPr>
        <p:spPr>
          <a:xfrm>
            <a:off x="3200400" y="4532056"/>
            <a:ext cx="1524000" cy="8763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Subversive</a:t>
            </a:r>
            <a:endParaRPr lang="en-GB" sz="2400" dirty="0"/>
          </a:p>
        </p:txBody>
      </p:sp>
      <p:sp>
        <p:nvSpPr>
          <p:cNvPr id="15" name="Rechteck 14"/>
          <p:cNvSpPr/>
          <p:nvPr/>
        </p:nvSpPr>
        <p:spPr>
          <a:xfrm>
            <a:off x="6397949" y="1905000"/>
            <a:ext cx="1676399" cy="8763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Semi-</a:t>
            </a:r>
            <a:br>
              <a:rPr lang="en-GB" sz="2400" dirty="0" smtClean="0"/>
            </a:br>
            <a:r>
              <a:rPr lang="en-GB" sz="2400" dirty="0" smtClean="0"/>
              <a:t>structured</a:t>
            </a:r>
            <a:endParaRPr lang="en-GB" sz="2400" dirty="0"/>
          </a:p>
        </p:txBody>
      </p:sp>
      <p:sp>
        <p:nvSpPr>
          <p:cNvPr id="16" name="Rechteck 15"/>
          <p:cNvSpPr/>
          <p:nvPr/>
        </p:nvSpPr>
        <p:spPr>
          <a:xfrm>
            <a:off x="6471298" y="3426507"/>
            <a:ext cx="1529702" cy="978903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Episodic</a:t>
            </a:r>
            <a:endParaRPr lang="en-GB" sz="2400" dirty="0"/>
          </a:p>
        </p:txBody>
      </p:sp>
      <p:sp>
        <p:nvSpPr>
          <p:cNvPr id="18" name="Rechteck 17"/>
          <p:cNvSpPr/>
          <p:nvPr/>
        </p:nvSpPr>
        <p:spPr>
          <a:xfrm>
            <a:off x="1447800" y="1676400"/>
            <a:ext cx="7095068" cy="2726382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likely in organizations with bureaucracies that show some enabling </a:t>
            </a:r>
            <a:r>
              <a:rPr lang="en-US" sz="2000" dirty="0" smtClean="0"/>
              <a:t>components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individuals </a:t>
            </a:r>
            <a:r>
              <a:rPr lang="en-US" sz="2000" dirty="0"/>
              <a:t>or small teams of improvisers may initiate spontaneous subversive </a:t>
            </a:r>
            <a:r>
              <a:rPr lang="en-US" sz="2000" dirty="0" smtClean="0"/>
              <a:t>improvisations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improvisations can be unbalancing </a:t>
            </a:r>
            <a:r>
              <a:rPr lang="en-US" sz="2000" dirty="0"/>
              <a:t>what is </a:t>
            </a:r>
            <a:r>
              <a:rPr lang="en-US" sz="2000" dirty="0" smtClean="0"/>
              <a:t>habitually</a:t>
            </a:r>
            <a:br>
              <a:rPr lang="en-US" sz="2000" dirty="0" smtClean="0"/>
            </a:br>
            <a:r>
              <a:rPr lang="en-US" sz="2000" dirty="0" smtClean="0"/>
              <a:t>over-structured </a:t>
            </a:r>
            <a:r>
              <a:rPr lang="en-US" sz="2000" dirty="0"/>
              <a:t>and taken-for-granted </a:t>
            </a:r>
          </a:p>
        </p:txBody>
      </p:sp>
    </p:spTree>
    <p:extLst>
      <p:ext uri="{BB962C8B-B14F-4D97-AF65-F5344CB8AC3E}">
        <p14:creationId xmlns:p14="http://schemas.microsoft.com/office/powerpoint/2010/main" val="261428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Principles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organizing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cxnSp>
        <p:nvCxnSpPr>
          <p:cNvPr id="6" name="Gerade Verbindung mit Pfeil 5"/>
          <p:cNvCxnSpPr/>
          <p:nvPr/>
        </p:nvCxnSpPr>
        <p:spPr>
          <a:xfrm flipV="1">
            <a:off x="685800" y="1905000"/>
            <a:ext cx="0" cy="3886200"/>
          </a:xfrm>
          <a:prstGeom prst="straightConnector1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mit Pfeil 6"/>
          <p:cNvCxnSpPr/>
          <p:nvPr/>
        </p:nvCxnSpPr>
        <p:spPr>
          <a:xfrm>
            <a:off x="685800" y="5791200"/>
            <a:ext cx="7620000" cy="0"/>
          </a:xfrm>
          <a:prstGeom prst="straightConnector1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 rot="16200000">
            <a:off x="-343056" y="4785540"/>
            <a:ext cx="1641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Informal design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 rot="16200000">
            <a:off x="-259620" y="2481088"/>
            <a:ext cx="1521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formal design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984898" y="5823378"/>
            <a:ext cx="2001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undesired variation</a:t>
            </a:r>
            <a:endParaRPr lang="en-GB" dirty="0"/>
          </a:p>
        </p:txBody>
      </p:sp>
      <p:sp>
        <p:nvSpPr>
          <p:cNvPr id="12" name="Textfeld 11"/>
          <p:cNvSpPr txBox="1"/>
          <p:nvPr/>
        </p:nvSpPr>
        <p:spPr>
          <a:xfrm>
            <a:off x="6471298" y="5823378"/>
            <a:ext cx="17583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desired variation</a:t>
            </a:r>
            <a:endParaRPr lang="en-GB" dirty="0"/>
          </a:p>
        </p:txBody>
      </p:sp>
      <p:sp>
        <p:nvSpPr>
          <p:cNvPr id="15" name="Rechteck 14"/>
          <p:cNvSpPr/>
          <p:nvPr/>
        </p:nvSpPr>
        <p:spPr>
          <a:xfrm>
            <a:off x="6397949" y="1905000"/>
            <a:ext cx="1676399" cy="8763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Semi-</a:t>
            </a:r>
            <a:br>
              <a:rPr lang="en-GB" sz="2400" dirty="0" smtClean="0"/>
            </a:br>
            <a:r>
              <a:rPr lang="en-GB" sz="2400" dirty="0" smtClean="0"/>
              <a:t>structured</a:t>
            </a:r>
            <a:endParaRPr lang="en-GB" sz="2400" dirty="0"/>
          </a:p>
        </p:txBody>
      </p:sp>
      <p:sp>
        <p:nvSpPr>
          <p:cNvPr id="18" name="Rechteck 17"/>
          <p:cNvSpPr/>
          <p:nvPr/>
        </p:nvSpPr>
        <p:spPr>
          <a:xfrm>
            <a:off x="1828800" y="1445308"/>
            <a:ext cx="3886200" cy="39624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700" dirty="0"/>
              <a:t>likely in organizations that accommodate regular flows of change as an operational requirement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700" dirty="0"/>
              <a:t>improvisation managed via organizational design (guided forms + structural framing)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700" dirty="0"/>
              <a:t>structural frames result from partly improvised learning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700" dirty="0" smtClean="0"/>
              <a:t>paradoxical </a:t>
            </a:r>
            <a:r>
              <a:rPr lang="en-US" sz="1700" dirty="0"/>
              <a:t>combination of orientation and permission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700" dirty="0"/>
              <a:t>space for separated units to develop tailored solutions to unique problems in the context of shared strategic orientation </a:t>
            </a:r>
          </a:p>
        </p:txBody>
      </p:sp>
    </p:spTree>
    <p:extLst>
      <p:ext uri="{BB962C8B-B14F-4D97-AF65-F5344CB8AC3E}">
        <p14:creationId xmlns:p14="http://schemas.microsoft.com/office/powerpoint/2010/main" val="261428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Principles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organizing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  <p:cxnSp>
        <p:nvCxnSpPr>
          <p:cNvPr id="6" name="Gerade Verbindung mit Pfeil 5"/>
          <p:cNvCxnSpPr/>
          <p:nvPr/>
        </p:nvCxnSpPr>
        <p:spPr>
          <a:xfrm flipV="1">
            <a:off x="685800" y="1905000"/>
            <a:ext cx="0" cy="3886200"/>
          </a:xfrm>
          <a:prstGeom prst="straightConnector1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mit Pfeil 6"/>
          <p:cNvCxnSpPr/>
          <p:nvPr/>
        </p:nvCxnSpPr>
        <p:spPr>
          <a:xfrm>
            <a:off x="685800" y="5791200"/>
            <a:ext cx="7620000" cy="0"/>
          </a:xfrm>
          <a:prstGeom prst="straightConnector1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 rot="16200000">
            <a:off x="-343056" y="4785540"/>
            <a:ext cx="1641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Informal design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 rot="16200000">
            <a:off x="-259620" y="2481088"/>
            <a:ext cx="1521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formal design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984898" y="5823378"/>
            <a:ext cx="2001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undesired variation</a:t>
            </a:r>
            <a:endParaRPr lang="en-GB" dirty="0"/>
          </a:p>
        </p:txBody>
      </p:sp>
      <p:sp>
        <p:nvSpPr>
          <p:cNvPr id="12" name="Textfeld 11"/>
          <p:cNvSpPr txBox="1"/>
          <p:nvPr/>
        </p:nvSpPr>
        <p:spPr>
          <a:xfrm>
            <a:off x="6471298" y="5823378"/>
            <a:ext cx="17583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desired variation</a:t>
            </a:r>
            <a:endParaRPr lang="en-GB" dirty="0"/>
          </a:p>
        </p:txBody>
      </p:sp>
      <p:sp>
        <p:nvSpPr>
          <p:cNvPr id="16" name="Rechteck 15"/>
          <p:cNvSpPr/>
          <p:nvPr/>
        </p:nvSpPr>
        <p:spPr>
          <a:xfrm>
            <a:off x="6471298" y="3426507"/>
            <a:ext cx="1529702" cy="978903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Episodic</a:t>
            </a:r>
            <a:endParaRPr lang="en-GB" sz="2400" dirty="0"/>
          </a:p>
        </p:txBody>
      </p:sp>
      <p:sp>
        <p:nvSpPr>
          <p:cNvPr id="18" name="Rechteck 17"/>
          <p:cNvSpPr/>
          <p:nvPr/>
        </p:nvSpPr>
        <p:spPr>
          <a:xfrm>
            <a:off x="2133600" y="1600200"/>
            <a:ext cx="3886200" cy="39624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likely </a:t>
            </a:r>
            <a:r>
              <a:rPr lang="en-US" dirty="0"/>
              <a:t>in organizations that stimulate an appreciation of spontaneity and proactivity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creative and spontaneous behavior responding to unexpected events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creation of ad hoc responses in specific circumstances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representing a temporal convergence of planning and execution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necessary when environments are hypercompetitive </a:t>
            </a:r>
          </a:p>
        </p:txBody>
      </p:sp>
    </p:spTree>
    <p:extLst>
      <p:ext uri="{BB962C8B-B14F-4D97-AF65-F5344CB8AC3E}">
        <p14:creationId xmlns:p14="http://schemas.microsoft.com/office/powerpoint/2010/main" val="261428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Principles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organizing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  <p:cxnSp>
        <p:nvCxnSpPr>
          <p:cNvPr id="6" name="Gerade Verbindung mit Pfeil 5"/>
          <p:cNvCxnSpPr/>
          <p:nvPr/>
        </p:nvCxnSpPr>
        <p:spPr>
          <a:xfrm flipV="1">
            <a:off x="685800" y="1905000"/>
            <a:ext cx="0" cy="3886200"/>
          </a:xfrm>
          <a:prstGeom prst="straightConnector1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mit Pfeil 6"/>
          <p:cNvCxnSpPr/>
          <p:nvPr/>
        </p:nvCxnSpPr>
        <p:spPr>
          <a:xfrm>
            <a:off x="685800" y="5791200"/>
            <a:ext cx="7620000" cy="0"/>
          </a:xfrm>
          <a:prstGeom prst="straightConnector1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 rot="16200000">
            <a:off x="-343056" y="4785540"/>
            <a:ext cx="1641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Informal design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 rot="16200000">
            <a:off x="-259620" y="2481088"/>
            <a:ext cx="1521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formal design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984898" y="5823378"/>
            <a:ext cx="2001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undesired variation</a:t>
            </a:r>
            <a:endParaRPr lang="en-GB" dirty="0"/>
          </a:p>
        </p:txBody>
      </p:sp>
      <p:sp>
        <p:nvSpPr>
          <p:cNvPr id="12" name="Textfeld 11"/>
          <p:cNvSpPr txBox="1"/>
          <p:nvPr/>
        </p:nvSpPr>
        <p:spPr>
          <a:xfrm>
            <a:off x="6471298" y="5823378"/>
            <a:ext cx="17583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desired variation</a:t>
            </a:r>
            <a:endParaRPr lang="en-GB" dirty="0"/>
          </a:p>
        </p:txBody>
      </p:sp>
      <p:sp>
        <p:nvSpPr>
          <p:cNvPr id="13" name="Rechteck 12"/>
          <p:cNvSpPr/>
          <p:nvPr/>
        </p:nvSpPr>
        <p:spPr>
          <a:xfrm>
            <a:off x="1066800" y="4532056"/>
            <a:ext cx="1371600" cy="8763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Resistive</a:t>
            </a:r>
          </a:p>
        </p:txBody>
      </p:sp>
      <p:sp>
        <p:nvSpPr>
          <p:cNvPr id="14" name="Rechteck 13"/>
          <p:cNvSpPr/>
          <p:nvPr/>
        </p:nvSpPr>
        <p:spPr>
          <a:xfrm>
            <a:off x="3200400" y="4532056"/>
            <a:ext cx="1524000" cy="8763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Subversive</a:t>
            </a:r>
            <a:endParaRPr lang="en-GB" sz="2400" dirty="0"/>
          </a:p>
        </p:txBody>
      </p:sp>
      <p:sp>
        <p:nvSpPr>
          <p:cNvPr id="15" name="Rechteck 14"/>
          <p:cNvSpPr/>
          <p:nvPr/>
        </p:nvSpPr>
        <p:spPr>
          <a:xfrm>
            <a:off x="6397949" y="1905000"/>
            <a:ext cx="1676399" cy="8763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Semi-</a:t>
            </a:r>
            <a:br>
              <a:rPr lang="en-GB" sz="2400" dirty="0" smtClean="0"/>
            </a:br>
            <a:r>
              <a:rPr lang="en-GB" sz="2400" dirty="0" smtClean="0"/>
              <a:t>structured</a:t>
            </a:r>
            <a:endParaRPr lang="en-GB" sz="2400" dirty="0"/>
          </a:p>
        </p:txBody>
      </p:sp>
      <p:sp>
        <p:nvSpPr>
          <p:cNvPr id="16" name="Rechteck 15"/>
          <p:cNvSpPr/>
          <p:nvPr/>
        </p:nvSpPr>
        <p:spPr>
          <a:xfrm>
            <a:off x="6471298" y="3426507"/>
            <a:ext cx="1529702" cy="978903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Episodic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57990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Motivation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concept of </a:t>
            </a:r>
            <a:r>
              <a:rPr lang="en-US" b="1" dirty="0" smtClean="0"/>
              <a:t>improvisation</a:t>
            </a:r>
            <a:r>
              <a:rPr lang="en-US" dirty="0" smtClean="0"/>
              <a:t> </a:t>
            </a:r>
            <a:r>
              <a:rPr lang="en-US" dirty="0"/>
              <a:t>is discussed in management literature </a:t>
            </a:r>
            <a:r>
              <a:rPr lang="en-US" dirty="0" smtClean="0"/>
              <a:t>as a </a:t>
            </a:r>
            <a:r>
              <a:rPr lang="en-US" dirty="0"/>
              <a:t>promising mechanism and design principle for an organization’s </a:t>
            </a:r>
            <a:r>
              <a:rPr lang="en-US" dirty="0" smtClean="0"/>
              <a:t>capacity of:</a:t>
            </a:r>
          </a:p>
          <a:p>
            <a:r>
              <a:rPr lang="en-US" dirty="0" smtClean="0"/>
              <a:t>learning,</a:t>
            </a:r>
          </a:p>
          <a:p>
            <a:r>
              <a:rPr lang="en-US" dirty="0" smtClean="0"/>
              <a:t>adaptability and</a:t>
            </a:r>
          </a:p>
          <a:p>
            <a:r>
              <a:rPr lang="en-US" dirty="0" smtClean="0"/>
              <a:t>innovation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332424"/>
            <a:ext cx="471714" cy="471714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5791200" y="5682734"/>
            <a:ext cx="2777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(</a:t>
            </a:r>
            <a:r>
              <a:rPr lang="en-US" dirty="0" err="1" smtClean="0"/>
              <a:t>Garud</a:t>
            </a:r>
            <a:r>
              <a:rPr lang="en-US" dirty="0" smtClean="0"/>
              <a:t> &amp; </a:t>
            </a:r>
            <a:r>
              <a:rPr lang="en-US" dirty="0" err="1" smtClean="0"/>
              <a:t>Tuertscher</a:t>
            </a:r>
            <a:r>
              <a:rPr lang="en-US" dirty="0"/>
              <a:t>, </a:t>
            </a:r>
            <a:r>
              <a:rPr lang="en-US" dirty="0" smtClean="0"/>
              <a:t>2008 </a:t>
            </a:r>
            <a:r>
              <a:rPr lang="de-DE" dirty="0" smtClean="0"/>
              <a:t>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1527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of individual</a:t>
            </a:r>
            <a:br>
              <a:rPr lang="en-US" dirty="0" smtClean="0"/>
            </a:br>
            <a:r>
              <a:rPr lang="en-US" dirty="0" smtClean="0"/>
              <a:t>behaviors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  <p:cxnSp>
        <p:nvCxnSpPr>
          <p:cNvPr id="6" name="Gerade Verbindung mit Pfeil 5"/>
          <p:cNvCxnSpPr/>
          <p:nvPr/>
        </p:nvCxnSpPr>
        <p:spPr>
          <a:xfrm flipV="1">
            <a:off x="685800" y="1905000"/>
            <a:ext cx="0" cy="3886200"/>
          </a:xfrm>
          <a:prstGeom prst="straightConnector1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mit Pfeil 6"/>
          <p:cNvCxnSpPr/>
          <p:nvPr/>
        </p:nvCxnSpPr>
        <p:spPr>
          <a:xfrm>
            <a:off x="685800" y="5791200"/>
            <a:ext cx="7620000" cy="0"/>
          </a:xfrm>
          <a:prstGeom prst="straightConnector1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 rot="16200000">
            <a:off x="-343056" y="4785540"/>
            <a:ext cx="1641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Informal design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 rot="16200000">
            <a:off x="-259620" y="2481088"/>
            <a:ext cx="1521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formal design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984898" y="5823378"/>
            <a:ext cx="2001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undesired variation</a:t>
            </a:r>
            <a:endParaRPr lang="en-GB" dirty="0"/>
          </a:p>
        </p:txBody>
      </p:sp>
      <p:sp>
        <p:nvSpPr>
          <p:cNvPr id="12" name="Textfeld 11"/>
          <p:cNvSpPr txBox="1"/>
          <p:nvPr/>
        </p:nvSpPr>
        <p:spPr>
          <a:xfrm>
            <a:off x="6471298" y="5823378"/>
            <a:ext cx="17583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desired variation</a:t>
            </a:r>
            <a:endParaRPr lang="en-GB" dirty="0"/>
          </a:p>
        </p:txBody>
      </p:sp>
      <p:sp>
        <p:nvSpPr>
          <p:cNvPr id="13" name="Rechteck 12"/>
          <p:cNvSpPr/>
          <p:nvPr/>
        </p:nvSpPr>
        <p:spPr>
          <a:xfrm>
            <a:off x="1066800" y="4532056"/>
            <a:ext cx="1371600" cy="8763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Resistive</a:t>
            </a:r>
          </a:p>
        </p:txBody>
      </p:sp>
      <p:sp>
        <p:nvSpPr>
          <p:cNvPr id="14" name="Rechteck 13"/>
          <p:cNvSpPr/>
          <p:nvPr/>
        </p:nvSpPr>
        <p:spPr>
          <a:xfrm>
            <a:off x="3200400" y="4532056"/>
            <a:ext cx="1524000" cy="8763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Subversive</a:t>
            </a:r>
            <a:endParaRPr lang="en-GB" sz="2400" dirty="0"/>
          </a:p>
        </p:txBody>
      </p:sp>
      <p:sp>
        <p:nvSpPr>
          <p:cNvPr id="15" name="Rechteck 14"/>
          <p:cNvSpPr/>
          <p:nvPr/>
        </p:nvSpPr>
        <p:spPr>
          <a:xfrm>
            <a:off x="6397949" y="1905000"/>
            <a:ext cx="1676399" cy="8763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Semi-</a:t>
            </a:r>
            <a:br>
              <a:rPr lang="en-GB" sz="2400" dirty="0" smtClean="0"/>
            </a:br>
            <a:r>
              <a:rPr lang="en-GB" sz="2400" dirty="0" smtClean="0"/>
              <a:t>structured</a:t>
            </a:r>
            <a:endParaRPr lang="en-GB" sz="2400" dirty="0"/>
          </a:p>
        </p:txBody>
      </p:sp>
      <p:sp>
        <p:nvSpPr>
          <p:cNvPr id="16" name="Rechteck 15"/>
          <p:cNvSpPr/>
          <p:nvPr/>
        </p:nvSpPr>
        <p:spPr>
          <a:xfrm>
            <a:off x="6471298" y="3426507"/>
            <a:ext cx="1529702" cy="978903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Episodic</a:t>
            </a:r>
            <a:endParaRPr lang="en-GB" sz="2400" dirty="0"/>
          </a:p>
        </p:txBody>
      </p:sp>
      <p:sp>
        <p:nvSpPr>
          <p:cNvPr id="18" name="Ellipse 17"/>
          <p:cNvSpPr/>
          <p:nvPr/>
        </p:nvSpPr>
        <p:spPr>
          <a:xfrm>
            <a:off x="6283648" y="2688872"/>
            <a:ext cx="1905000" cy="93345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PSS-oriented</a:t>
            </a:r>
            <a:endParaRPr lang="en-GB" dirty="0"/>
          </a:p>
        </p:txBody>
      </p:sp>
      <p:sp>
        <p:nvSpPr>
          <p:cNvPr id="21" name="Rechteck 20"/>
          <p:cNvSpPr/>
          <p:nvPr/>
        </p:nvSpPr>
        <p:spPr>
          <a:xfrm>
            <a:off x="1181092" y="1907493"/>
            <a:ext cx="3968976" cy="158785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coexistence of isolated experience-based learning and innovative-oriented open source learning routines in PSS framed by inspiring leadership</a:t>
            </a:r>
          </a:p>
        </p:txBody>
      </p:sp>
      <p:sp>
        <p:nvSpPr>
          <p:cNvPr id="3" name="Gleichschenkliges Dreieck 2"/>
          <p:cNvSpPr/>
          <p:nvPr/>
        </p:nvSpPr>
        <p:spPr>
          <a:xfrm rot="5400000">
            <a:off x="4969639" y="2087266"/>
            <a:ext cx="1590346" cy="1203211"/>
          </a:xfrm>
          <a:prstGeom prst="triangle">
            <a:avLst>
              <a:gd name="adj" fmla="val 78748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</p:spTree>
    <p:extLst>
      <p:ext uri="{BB962C8B-B14F-4D97-AF65-F5344CB8AC3E}">
        <p14:creationId xmlns:p14="http://schemas.microsoft.com/office/powerpoint/2010/main" val="62840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Reconfiguration of principles</a:t>
            </a:r>
            <a:br>
              <a:rPr lang="en-US" dirty="0" smtClean="0"/>
            </a:br>
            <a:r>
              <a:rPr lang="en-US" dirty="0" smtClean="0"/>
              <a:t>of organizing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  <p:cxnSp>
        <p:nvCxnSpPr>
          <p:cNvPr id="6" name="Gerade Verbindung mit Pfeil 5"/>
          <p:cNvCxnSpPr/>
          <p:nvPr/>
        </p:nvCxnSpPr>
        <p:spPr>
          <a:xfrm flipV="1">
            <a:off x="685800" y="1905000"/>
            <a:ext cx="0" cy="3886200"/>
          </a:xfrm>
          <a:prstGeom prst="straightConnector1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mit Pfeil 6"/>
          <p:cNvCxnSpPr/>
          <p:nvPr/>
        </p:nvCxnSpPr>
        <p:spPr>
          <a:xfrm>
            <a:off x="685800" y="5791200"/>
            <a:ext cx="7620000" cy="0"/>
          </a:xfrm>
          <a:prstGeom prst="straightConnector1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 rot="16200000">
            <a:off x="-343056" y="4785540"/>
            <a:ext cx="1641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Informal design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 rot="16200000">
            <a:off x="-259620" y="2481088"/>
            <a:ext cx="1521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formal design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984898" y="5823378"/>
            <a:ext cx="2001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undesired variation</a:t>
            </a:r>
            <a:endParaRPr lang="en-GB" dirty="0"/>
          </a:p>
        </p:txBody>
      </p:sp>
      <p:sp>
        <p:nvSpPr>
          <p:cNvPr id="12" name="Textfeld 11"/>
          <p:cNvSpPr txBox="1"/>
          <p:nvPr/>
        </p:nvSpPr>
        <p:spPr>
          <a:xfrm>
            <a:off x="6471298" y="5823378"/>
            <a:ext cx="17583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desired variation</a:t>
            </a:r>
            <a:endParaRPr lang="en-GB" dirty="0"/>
          </a:p>
        </p:txBody>
      </p:sp>
      <p:sp>
        <p:nvSpPr>
          <p:cNvPr id="13" name="Rechteck 12"/>
          <p:cNvSpPr/>
          <p:nvPr/>
        </p:nvSpPr>
        <p:spPr>
          <a:xfrm>
            <a:off x="1066800" y="4532056"/>
            <a:ext cx="1371600" cy="8763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Resistive</a:t>
            </a:r>
          </a:p>
        </p:txBody>
      </p:sp>
      <p:sp>
        <p:nvSpPr>
          <p:cNvPr id="14" name="Rechteck 13"/>
          <p:cNvSpPr/>
          <p:nvPr/>
        </p:nvSpPr>
        <p:spPr>
          <a:xfrm>
            <a:off x="3200400" y="4532056"/>
            <a:ext cx="1524000" cy="8763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Subversive</a:t>
            </a:r>
            <a:endParaRPr lang="en-GB" sz="2400" dirty="0"/>
          </a:p>
        </p:txBody>
      </p:sp>
      <p:sp>
        <p:nvSpPr>
          <p:cNvPr id="15" name="Rechteck 14"/>
          <p:cNvSpPr/>
          <p:nvPr/>
        </p:nvSpPr>
        <p:spPr>
          <a:xfrm>
            <a:off x="6397949" y="1905000"/>
            <a:ext cx="1676399" cy="8763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Semi-</a:t>
            </a:r>
            <a:br>
              <a:rPr lang="en-GB" sz="2400" dirty="0" smtClean="0"/>
            </a:br>
            <a:r>
              <a:rPr lang="en-GB" sz="2400" dirty="0" smtClean="0"/>
              <a:t>structured</a:t>
            </a:r>
            <a:endParaRPr lang="en-GB" sz="2400" dirty="0"/>
          </a:p>
        </p:txBody>
      </p:sp>
      <p:sp>
        <p:nvSpPr>
          <p:cNvPr id="16" name="Rechteck 15"/>
          <p:cNvSpPr/>
          <p:nvPr/>
        </p:nvSpPr>
        <p:spPr>
          <a:xfrm>
            <a:off x="6471298" y="3426507"/>
            <a:ext cx="1529702" cy="978903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Episodic</a:t>
            </a:r>
            <a:endParaRPr lang="en-GB" sz="2400" dirty="0"/>
          </a:p>
        </p:txBody>
      </p:sp>
      <p:sp>
        <p:nvSpPr>
          <p:cNvPr id="18" name="Ellipse 17"/>
          <p:cNvSpPr/>
          <p:nvPr/>
        </p:nvSpPr>
        <p:spPr>
          <a:xfrm>
            <a:off x="6283648" y="2688872"/>
            <a:ext cx="1905000" cy="93345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PSS-oriented</a:t>
            </a:r>
            <a:endParaRPr lang="en-GB" dirty="0"/>
          </a:p>
        </p:txBody>
      </p:sp>
      <p:sp>
        <p:nvSpPr>
          <p:cNvPr id="19" name="Freihandform 18"/>
          <p:cNvSpPr/>
          <p:nvPr/>
        </p:nvSpPr>
        <p:spPr>
          <a:xfrm>
            <a:off x="2548759" y="3388721"/>
            <a:ext cx="3894082" cy="756744"/>
          </a:xfrm>
          <a:custGeom>
            <a:avLst/>
            <a:gdLst>
              <a:gd name="connsiteX0" fmla="*/ 0 w 3894082"/>
              <a:gd name="connsiteY0" fmla="*/ 756744 h 756744"/>
              <a:gd name="connsiteX1" fmla="*/ 1119351 w 3894082"/>
              <a:gd name="connsiteY1" fmla="*/ 599089 h 756744"/>
              <a:gd name="connsiteX2" fmla="*/ 1623848 w 3894082"/>
              <a:gd name="connsiteY2" fmla="*/ 268013 h 756744"/>
              <a:gd name="connsiteX3" fmla="*/ 2475186 w 3894082"/>
              <a:gd name="connsiteY3" fmla="*/ 520262 h 756744"/>
              <a:gd name="connsiteX4" fmla="*/ 2822027 w 3894082"/>
              <a:gd name="connsiteY4" fmla="*/ 126124 h 756744"/>
              <a:gd name="connsiteX5" fmla="*/ 3563007 w 3894082"/>
              <a:gd name="connsiteY5" fmla="*/ 299544 h 756744"/>
              <a:gd name="connsiteX6" fmla="*/ 3894082 w 3894082"/>
              <a:gd name="connsiteY6" fmla="*/ 0 h 756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94082" h="756744">
                <a:moveTo>
                  <a:pt x="0" y="756744"/>
                </a:moveTo>
                <a:cubicBezTo>
                  <a:pt x="424355" y="718644"/>
                  <a:pt x="848710" y="680544"/>
                  <a:pt x="1119351" y="599089"/>
                </a:cubicBezTo>
                <a:cubicBezTo>
                  <a:pt x="1389992" y="517634"/>
                  <a:pt x="1397876" y="281151"/>
                  <a:pt x="1623848" y="268013"/>
                </a:cubicBezTo>
                <a:cubicBezTo>
                  <a:pt x="1849820" y="254875"/>
                  <a:pt x="2275490" y="543910"/>
                  <a:pt x="2475186" y="520262"/>
                </a:cubicBezTo>
                <a:cubicBezTo>
                  <a:pt x="2674882" y="496614"/>
                  <a:pt x="2640723" y="162910"/>
                  <a:pt x="2822027" y="126124"/>
                </a:cubicBezTo>
                <a:cubicBezTo>
                  <a:pt x="3003331" y="89338"/>
                  <a:pt x="3384331" y="320565"/>
                  <a:pt x="3563007" y="299544"/>
                </a:cubicBezTo>
                <a:cubicBezTo>
                  <a:pt x="3741683" y="278523"/>
                  <a:pt x="3817882" y="139261"/>
                  <a:pt x="3894082" y="0"/>
                </a:cubicBezTo>
              </a:path>
            </a:pathLst>
          </a:custGeom>
          <a:noFill/>
          <a:ln>
            <a:solidFill>
              <a:srgbClr val="FF0000"/>
            </a:solidFill>
            <a:prstDash val="sysDot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Ellipse 16"/>
          <p:cNvSpPr/>
          <p:nvPr/>
        </p:nvSpPr>
        <p:spPr>
          <a:xfrm>
            <a:off x="1901794" y="4065331"/>
            <a:ext cx="1905000" cy="93345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Product-oriented</a:t>
            </a:r>
            <a:endParaRPr lang="en-GB" dirty="0"/>
          </a:p>
        </p:txBody>
      </p:sp>
      <p:sp>
        <p:nvSpPr>
          <p:cNvPr id="20" name="Textfeld 19"/>
          <p:cNvSpPr txBox="1"/>
          <p:nvPr/>
        </p:nvSpPr>
        <p:spPr>
          <a:xfrm rot="21142166">
            <a:off x="4052100" y="3164428"/>
            <a:ext cx="1344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Servitization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4200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Improvisation seems to be a fruitful image for further analyzing the dynamics of PSS</a:t>
            </a:r>
          </a:p>
          <a:p>
            <a:pPr lvl="1"/>
            <a:r>
              <a:rPr lang="en-US" dirty="0" smtClean="0"/>
              <a:t>on the individual level and</a:t>
            </a:r>
          </a:p>
          <a:p>
            <a:pPr lvl="1"/>
            <a:r>
              <a:rPr lang="en-US" dirty="0" smtClean="0"/>
              <a:t>for framing principles of organizing.</a:t>
            </a:r>
          </a:p>
          <a:p>
            <a:endParaRPr lang="en-US" dirty="0" smtClean="0"/>
          </a:p>
          <a:p>
            <a:r>
              <a:rPr lang="en-US" dirty="0" smtClean="0"/>
              <a:t>Further research should focus on deeper empirical validation of improvisation as</a:t>
            </a:r>
            <a:br>
              <a:rPr lang="en-US" dirty="0" smtClean="0"/>
            </a:br>
            <a:r>
              <a:rPr lang="en-US" dirty="0" smtClean="0"/>
              <a:t>enabler for servitization and PSS.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52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Thank you for your attention!</a:t>
            </a:r>
          </a:p>
          <a:p>
            <a:pPr marL="0" indent="0" algn="ctr">
              <a:buNone/>
            </a:pPr>
            <a:endParaRPr lang="en-US" dirty="0"/>
          </a:p>
          <a:p>
            <a:pPr marL="0" lvl="0" indent="0" algn="ctr">
              <a:spcBef>
                <a:spcPts val="0"/>
              </a:spcBef>
              <a:buNone/>
            </a:pPr>
            <a:r>
              <a:rPr lang="en-US" sz="2400" b="1" dirty="0">
                <a:solidFill>
                  <a:prstClr val="black"/>
                </a:solidFill>
                <a:latin typeface="Calibri" pitchFamily="34" charset="0"/>
              </a:rPr>
              <a:t>Thomas Suesse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en-US" sz="1800" b="1" dirty="0">
                <a:solidFill>
                  <a:prstClr val="black"/>
                </a:solidFill>
                <a:latin typeface="Calibri" pitchFamily="34" charset="0"/>
              </a:rPr>
              <a:t/>
            </a:r>
            <a:br>
              <a:rPr lang="en-US" sz="1800" b="1" dirty="0">
                <a:solidFill>
                  <a:prstClr val="black"/>
                </a:solidFill>
                <a:latin typeface="Calibri" pitchFamily="34" charset="0"/>
              </a:rPr>
            </a:br>
            <a:r>
              <a:rPr lang="en-US" sz="1700" dirty="0">
                <a:solidFill>
                  <a:prstClr val="black"/>
                </a:solidFill>
                <a:latin typeface="Calibri" pitchFamily="34" charset="0"/>
              </a:rPr>
              <a:t>Presenting Author: Thomas Süße</a:t>
            </a:r>
            <a:endParaRPr lang="en-US" sz="1700" strike="sngStrike" dirty="0">
              <a:solidFill>
                <a:srgbClr val="FF0000"/>
              </a:solidFill>
              <a:latin typeface="Calibri" pitchFamily="34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r>
              <a:rPr lang="en-US" sz="1500" dirty="0">
                <a:solidFill>
                  <a:prstClr val="black"/>
                </a:solidFill>
                <a:latin typeface="Calibri" pitchFamily="34" charset="0"/>
              </a:rPr>
              <a:t>Ruhr-University</a:t>
            </a:r>
          </a:p>
          <a:p>
            <a:pPr marL="0" lvl="0" indent="0" algn="ctr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1500" dirty="0">
                <a:solidFill>
                  <a:prstClr val="black"/>
                </a:solidFill>
                <a:latin typeface="Calibri" pitchFamily="34" charset="0"/>
              </a:rPr>
              <a:t> BOCHUM, GERMANY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en-US" sz="1400" u="sng" dirty="0">
                <a:solidFill>
                  <a:prstClr val="black"/>
                </a:solidFill>
                <a:latin typeface="Calibri" pitchFamily="34" charset="0"/>
              </a:rPr>
              <a:t>thomas.suesse@rub.de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332424"/>
            <a:ext cx="471714" cy="471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24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References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100" dirty="0"/>
              <a:t>Cunha, M. P. E., </a:t>
            </a:r>
            <a:r>
              <a:rPr lang="en-US" sz="1100" dirty="0" err="1"/>
              <a:t>Neves</a:t>
            </a:r>
            <a:r>
              <a:rPr lang="en-US" sz="1100" dirty="0"/>
              <a:t>, P., Clegg, S. R., </a:t>
            </a:r>
            <a:r>
              <a:rPr lang="en-US" sz="1100" dirty="0" err="1"/>
              <a:t>Rego</a:t>
            </a:r>
            <a:r>
              <a:rPr lang="en-US" sz="1100" dirty="0"/>
              <a:t>, A. (2014). Tales of the unexpected: Discussing improvisational learning. Management Learning. doi.org/10.1177/1350507614549121.</a:t>
            </a:r>
          </a:p>
          <a:p>
            <a:r>
              <a:rPr lang="en-US" sz="1100" dirty="0" smtClean="0"/>
              <a:t>Davies</a:t>
            </a:r>
            <a:r>
              <a:rPr lang="en-US" sz="1100" dirty="0"/>
              <a:t>, A., Brady, T., Michael, H. (2007). Organizing for solutions: Systems seller vs. systems integrator. Industrial Marketing Management, 2, 183-193</a:t>
            </a:r>
            <a:r>
              <a:rPr lang="en-US" sz="1100" dirty="0" smtClean="0"/>
              <a:t>.</a:t>
            </a:r>
          </a:p>
          <a:p>
            <a:r>
              <a:rPr lang="en-US" sz="1100" dirty="0" err="1"/>
              <a:t>Externbrink</a:t>
            </a:r>
            <a:r>
              <a:rPr lang="en-US" sz="1100" dirty="0"/>
              <a:t>, K., Wilkens, U., </a:t>
            </a:r>
            <a:r>
              <a:rPr lang="en-US" sz="1100" dirty="0" err="1"/>
              <a:t>Lienert</a:t>
            </a:r>
            <a:r>
              <a:rPr lang="en-US" sz="1100" dirty="0"/>
              <a:t>, A. (2013). Antecedents to the Successful Coordination of IPS² Networks – A Dynamic Capability Perspective on Complex Work Systems in the Engineering Sector. In: Shimomura Y, </a:t>
            </a:r>
            <a:r>
              <a:rPr lang="en-US" sz="1100" dirty="0" err="1"/>
              <a:t>Kimita</a:t>
            </a:r>
            <a:r>
              <a:rPr lang="en-US" sz="1100" dirty="0"/>
              <a:t> K (</a:t>
            </a:r>
            <a:r>
              <a:rPr lang="en-US" sz="1100" dirty="0" err="1"/>
              <a:t>eds</a:t>
            </a:r>
            <a:r>
              <a:rPr lang="en-US" sz="1100" dirty="0"/>
              <a:t>). The Philosopher's Stone for Sustainability. Berlin Heidelberg: Springer; 103-108.</a:t>
            </a:r>
          </a:p>
          <a:p>
            <a:r>
              <a:rPr lang="en-US" sz="1100" dirty="0" err="1" smtClean="0"/>
              <a:t>Garud</a:t>
            </a:r>
            <a:r>
              <a:rPr lang="en-US" sz="1100" dirty="0"/>
              <a:t>, R., Jain, S., </a:t>
            </a:r>
            <a:r>
              <a:rPr lang="en-US" sz="1100" dirty="0" err="1"/>
              <a:t>Tuertscher</a:t>
            </a:r>
            <a:r>
              <a:rPr lang="en-US" sz="1100" dirty="0"/>
              <a:t>, P. (2008). Incomplete by design and designing for incompleteness. Organization Studies, 29(3), 351-371</a:t>
            </a:r>
            <a:r>
              <a:rPr lang="en-US" sz="1100" dirty="0" smtClean="0"/>
              <a:t>.</a:t>
            </a:r>
          </a:p>
          <a:p>
            <a:r>
              <a:rPr lang="en-US" sz="1100" dirty="0" err="1"/>
              <a:t>Johnstone</a:t>
            </a:r>
            <a:r>
              <a:rPr lang="en-US" sz="1100" dirty="0"/>
              <a:t>, S., Dainty, A., Wilkinson, A. (2009). Integrating products and services through life: an aerospace experience. International Journal of Operations &amp; Production Management, 29(5), 520-538</a:t>
            </a:r>
            <a:r>
              <a:rPr lang="en-US" sz="1100" dirty="0" smtClean="0"/>
              <a:t>.</a:t>
            </a:r>
          </a:p>
          <a:p>
            <a:r>
              <a:rPr lang="en-US" sz="1100" dirty="0"/>
              <a:t>Lewis, M. W. (2000). Exploring paradox: Toward a more comprehensive guide. Academy of Management Review, 4, 760-776</a:t>
            </a:r>
            <a:r>
              <a:rPr lang="en-US" sz="1100" dirty="0" smtClean="0"/>
              <a:t>.</a:t>
            </a:r>
          </a:p>
          <a:p>
            <a:r>
              <a:rPr lang="en-US" sz="1100" dirty="0"/>
              <a:t>Martinez V., </a:t>
            </a:r>
            <a:r>
              <a:rPr lang="en-US" sz="1100" dirty="0" err="1"/>
              <a:t>Bastl</a:t>
            </a:r>
            <a:r>
              <a:rPr lang="en-US" sz="1100" dirty="0"/>
              <a:t> M., Kingston J., Evans S., (2010). Challenges in transforming manufacturing </a:t>
            </a:r>
            <a:r>
              <a:rPr lang="en-US" sz="1100" dirty="0" err="1"/>
              <a:t>organisations</a:t>
            </a:r>
            <a:r>
              <a:rPr lang="en-US" sz="1100" dirty="0"/>
              <a:t> into product-service providers. Journal of Manufacturing Technology Management, Vol. 21 </a:t>
            </a:r>
            <a:r>
              <a:rPr lang="en-US" sz="1100" dirty="0" err="1"/>
              <a:t>Iss</a:t>
            </a:r>
            <a:r>
              <a:rPr lang="en-US" sz="1100" dirty="0"/>
              <a:t>: 4, pp.449 – </a:t>
            </a:r>
            <a:r>
              <a:rPr lang="en-US" sz="1100" dirty="0" smtClean="0"/>
              <a:t>469</a:t>
            </a:r>
          </a:p>
          <a:p>
            <a:r>
              <a:rPr lang="en-US" sz="1100" dirty="0"/>
              <a:t>Morgan, G. (1986). Images of organizations. Beverly Hills, CA: Sage Publications. </a:t>
            </a:r>
            <a:endParaRPr lang="en-US" sz="1100" dirty="0" smtClean="0"/>
          </a:p>
          <a:p>
            <a:r>
              <a:rPr lang="en-US" sz="1100" dirty="0"/>
              <a:t>Neely, A., </a:t>
            </a:r>
            <a:r>
              <a:rPr lang="en-US" sz="1100" dirty="0" err="1"/>
              <a:t>Benedettini</a:t>
            </a:r>
            <a:r>
              <a:rPr lang="en-US" sz="1100" dirty="0"/>
              <a:t>, O., </a:t>
            </a:r>
            <a:r>
              <a:rPr lang="en-US" sz="1100" dirty="0" err="1"/>
              <a:t>Visnjic</a:t>
            </a:r>
            <a:r>
              <a:rPr lang="en-US" sz="1100" dirty="0"/>
              <a:t>, I. (2011). The servitization of manufacturing: Further evidence. In Proceedings of the 18th European Operations Management Association Conference, Cambridge, UK: University of Cambridge.</a:t>
            </a:r>
            <a:endParaRPr lang="en-US" sz="1100" dirty="0" smtClean="0"/>
          </a:p>
          <a:p>
            <a:r>
              <a:rPr lang="en-US" sz="1100" dirty="0" err="1"/>
              <a:t>Nuutinen</a:t>
            </a:r>
            <a:r>
              <a:rPr lang="en-US" sz="1100" dirty="0"/>
              <a:t>, M., </a:t>
            </a:r>
            <a:r>
              <a:rPr lang="en-US" sz="1100" dirty="0" err="1"/>
              <a:t>Lappalainen</a:t>
            </a:r>
            <a:r>
              <a:rPr lang="en-US" sz="1100" dirty="0"/>
              <a:t>, I. (2012). Towards service-oriented </a:t>
            </a:r>
            <a:r>
              <a:rPr lang="en-US" sz="1100" dirty="0" err="1"/>
              <a:t>organisational</a:t>
            </a:r>
            <a:r>
              <a:rPr lang="en-US" sz="1100" dirty="0"/>
              <a:t> culture in manufacturing companies. International Journal of Quality and Service Sciences, 4(2), 137-155.</a:t>
            </a:r>
          </a:p>
          <a:p>
            <a:r>
              <a:rPr lang="en-US" sz="1100" dirty="0"/>
              <a:t>Süße T, Wilkens U, </a:t>
            </a:r>
            <a:r>
              <a:rPr lang="en-US" sz="1100" dirty="0" err="1"/>
              <a:t>Mänz</a:t>
            </a:r>
            <a:r>
              <a:rPr lang="en-US" sz="1100" dirty="0"/>
              <a:t> K. Integrating production and services for product-service systems in the engineering sector: The challenge of bridging two organizational paradigms as a question of structures, leadership and competencies. 29th EGOS Colloquium „Bridging Continents, Cultures and Worldviews“. Montréal: 04.-06. </a:t>
            </a:r>
            <a:r>
              <a:rPr lang="en-US" sz="1100" dirty="0" err="1"/>
              <a:t>Juli</a:t>
            </a:r>
            <a:r>
              <a:rPr lang="en-US" sz="1100" dirty="0"/>
              <a:t> 2013</a:t>
            </a:r>
            <a:r>
              <a:rPr lang="en-US" sz="1100" dirty="0" smtClean="0"/>
              <a:t>.</a:t>
            </a:r>
          </a:p>
          <a:p>
            <a:r>
              <a:rPr lang="en-US" sz="1100" dirty="0" err="1"/>
              <a:t>Weick</a:t>
            </a:r>
            <a:r>
              <a:rPr lang="en-US" sz="1100" dirty="0"/>
              <a:t>, K. E. (1998). Introductory essay – Improvisation as a mindset for organizational analysis. Organization science, 9(5), 543-555.</a:t>
            </a:r>
            <a:endParaRPr lang="en-US" sz="1100" dirty="0" smtClean="0"/>
          </a:p>
          <a:p>
            <a:endParaRPr lang="en-US" sz="11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72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 of improvisation</a:t>
            </a:r>
            <a:endParaRPr lang="en-US" dirty="0"/>
          </a:p>
        </p:txBody>
      </p:sp>
      <p:sp>
        <p:nvSpPr>
          <p:cNvPr id="9" name="Inhaltsplatzhalt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action- </a:t>
            </a:r>
            <a:r>
              <a:rPr lang="en-US" dirty="0"/>
              <a:t>and learning-oriented conception </a:t>
            </a:r>
            <a:r>
              <a:rPr lang="en-US" dirty="0" smtClean="0"/>
              <a:t>providing a mediating force for the dynamics in contradicted environments</a:t>
            </a:r>
          </a:p>
          <a:p>
            <a:r>
              <a:rPr lang="en-US" dirty="0" smtClean="0"/>
              <a:t>triggers </a:t>
            </a:r>
            <a:r>
              <a:rPr lang="en-US" dirty="0"/>
              <a:t>activities </a:t>
            </a:r>
            <a:r>
              <a:rPr lang="en-US" dirty="0" smtClean="0"/>
              <a:t>of: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ltering,</a:t>
            </a:r>
          </a:p>
          <a:p>
            <a:pPr lvl="1"/>
            <a:r>
              <a:rPr lang="en-US" dirty="0" smtClean="0"/>
              <a:t>revising,</a:t>
            </a:r>
          </a:p>
          <a:p>
            <a:pPr lvl="1"/>
            <a:r>
              <a:rPr lang="en-US" dirty="0" smtClean="0"/>
              <a:t>creating and</a:t>
            </a:r>
          </a:p>
          <a:p>
            <a:pPr lvl="1"/>
            <a:r>
              <a:rPr lang="en-US" dirty="0" smtClean="0"/>
              <a:t>discovering .</a:t>
            </a:r>
            <a:br>
              <a:rPr lang="en-US" dirty="0" smtClean="0"/>
            </a:br>
            <a:r>
              <a:rPr lang="en-US" dirty="0" smtClean="0"/>
              <a:t>				 </a:t>
            </a:r>
            <a:r>
              <a:rPr lang="en-US" sz="2000" dirty="0" smtClean="0"/>
              <a:t>			(</a:t>
            </a:r>
            <a:r>
              <a:rPr lang="en-US" sz="2000" dirty="0" err="1" smtClean="0"/>
              <a:t>Weick</a:t>
            </a:r>
            <a:r>
              <a:rPr lang="en-US" sz="2000" dirty="0" smtClean="0"/>
              <a:t>, 1998)</a:t>
            </a:r>
            <a:endParaRPr lang="de-DE" sz="20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Picture 2" descr="Jazz+Hits+jaz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733800"/>
            <a:ext cx="2095500" cy="1592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332424"/>
            <a:ext cx="471714" cy="471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69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How can the concept of improvisation be applied to PSS?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Are there specific </a:t>
            </a:r>
            <a:r>
              <a:rPr lang="en-GB" b="1" dirty="0" smtClean="0"/>
              <a:t>behavioural patterns of actors</a:t>
            </a:r>
            <a:r>
              <a:rPr lang="en-GB" dirty="0" smtClean="0"/>
              <a:t> </a:t>
            </a:r>
            <a:r>
              <a:rPr lang="en-GB" dirty="0"/>
              <a:t> </a:t>
            </a:r>
            <a:r>
              <a:rPr lang="en-GB" dirty="0" smtClean="0"/>
              <a:t>that can be related to improvisation?</a:t>
            </a:r>
          </a:p>
          <a:p>
            <a:r>
              <a:rPr lang="en-GB" dirty="0" smtClean="0"/>
              <a:t>What characteristics of an </a:t>
            </a:r>
            <a:r>
              <a:rPr lang="en-GB" b="1" dirty="0" smtClean="0"/>
              <a:t>organizational design principle</a:t>
            </a:r>
            <a:r>
              <a:rPr lang="en-GB" dirty="0" smtClean="0"/>
              <a:t> support improvisation?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332424"/>
            <a:ext cx="471714" cy="471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709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4000" b="1" dirty="0" smtClean="0"/>
          </a:p>
          <a:p>
            <a:pPr marL="0" indent="0" algn="ctr">
              <a:buNone/>
            </a:pPr>
            <a:endParaRPr lang="en-US" sz="4000" b="1" dirty="0" smtClean="0"/>
          </a:p>
          <a:p>
            <a:pPr marL="0" indent="0" algn="ctr">
              <a:buNone/>
            </a:pPr>
            <a:r>
              <a:rPr lang="en-US" sz="4000" b="1" dirty="0" smtClean="0"/>
              <a:t>Context of Organizing in PSS</a:t>
            </a:r>
            <a:endParaRPr lang="en-US" sz="4000" b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332424"/>
            <a:ext cx="471714" cy="471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190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Integration of two logics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Textfeld 4"/>
          <p:cNvSpPr txBox="1"/>
          <p:nvPr/>
        </p:nvSpPr>
        <p:spPr>
          <a:xfrm>
            <a:off x="3137972" y="5791200"/>
            <a:ext cx="58208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Arial" pitchFamily="34" charset="0"/>
                <a:cs typeface="Arial" pitchFamily="34" charset="0"/>
              </a:rPr>
              <a:t>(Figure inspired by</a:t>
            </a:r>
            <a:r>
              <a:rPr lang="de-DE" sz="1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100" dirty="0" smtClean="0">
                <a:latin typeface="Arial" pitchFamily="34" charset="0"/>
                <a:cs typeface="Arial" pitchFamily="34" charset="0"/>
              </a:rPr>
              <a:t>Burns 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&amp; </a:t>
            </a:r>
            <a:r>
              <a:rPr lang="en-US" sz="1100" dirty="0" smtClean="0">
                <a:latin typeface="Arial" pitchFamily="34" charset="0"/>
                <a:cs typeface="Arial" pitchFamily="34" charset="0"/>
              </a:rPr>
              <a:t>Stalker 1961; Morgan 1986; </a:t>
            </a:r>
            <a:r>
              <a:rPr lang="de-DE" sz="1100" dirty="0">
                <a:latin typeface="Arial" pitchFamily="34" charset="0"/>
                <a:cs typeface="Arial" pitchFamily="34" charset="0"/>
              </a:rPr>
              <a:t>Martinez et al.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100" dirty="0" smtClean="0">
                <a:latin typeface="Arial" pitchFamily="34" charset="0"/>
                <a:cs typeface="Arial" pitchFamily="34" charset="0"/>
              </a:rPr>
              <a:t>2010, Süße, 2014)</a:t>
            </a:r>
            <a:endParaRPr lang="en-US" sz="11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4543131"/>
              </p:ext>
            </p:extLst>
          </p:nvPr>
        </p:nvGraphicFramePr>
        <p:xfrm>
          <a:off x="962648" y="1396540"/>
          <a:ext cx="3150349" cy="104185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50349"/>
              </a:tblGrid>
              <a:tr h="1041859"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Product-oriented</a:t>
                      </a:r>
                      <a:r>
                        <a:rPr lang="en-US" sz="20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logic</a:t>
                      </a:r>
                      <a:endParaRPr lang="en-US" sz="20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7904921"/>
              </p:ext>
            </p:extLst>
          </p:nvPr>
        </p:nvGraphicFramePr>
        <p:xfrm>
          <a:off x="4856703" y="1394726"/>
          <a:ext cx="3240360" cy="10436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360"/>
              </a:tblGrid>
              <a:tr h="1043673"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Service-oriented</a:t>
                      </a:r>
                      <a:r>
                        <a:rPr lang="en-US" sz="20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logic</a:t>
                      </a:r>
                      <a:endParaRPr lang="en-US" sz="20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020284"/>
                    </a:solidFill>
                  </a:tcPr>
                </a:tc>
              </a:tr>
            </a:tbl>
          </a:graphicData>
        </a:graphic>
      </p:graphicFrame>
      <p:sp>
        <p:nvSpPr>
          <p:cNvPr id="8" name="Rechteck 7"/>
          <p:cNvSpPr/>
          <p:nvPr/>
        </p:nvSpPr>
        <p:spPr>
          <a:xfrm>
            <a:off x="2944341" y="4328207"/>
            <a:ext cx="3240359" cy="1140804"/>
          </a:xfrm>
          <a:prstGeom prst="rect">
            <a:avLst/>
          </a:prstGeom>
          <a:gradFill flip="none" rotWithShape="1">
            <a:gsLst>
              <a:gs pos="29000">
                <a:schemeClr val="accent3">
                  <a:lumMod val="50000"/>
                </a:schemeClr>
              </a:gs>
              <a:gs pos="100000">
                <a:srgbClr val="000082"/>
              </a:gs>
              <a:gs pos="100000">
                <a:srgbClr val="0047FF"/>
              </a:gs>
              <a:gs pos="100000">
                <a:srgbClr val="000082"/>
              </a:gs>
              <a:gs pos="100000">
                <a:srgbClr val="0047FF"/>
              </a:gs>
              <a:gs pos="100000">
                <a:srgbClr val="00008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Product-Service System</a:t>
            </a:r>
          </a:p>
          <a:p>
            <a:pPr algn="ctr"/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 rot="2561858">
            <a:off x="656332" y="3377195"/>
            <a:ext cx="22770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Transformation towards PSS</a:t>
            </a:r>
            <a:endParaRPr lang="en-US" sz="1400" b="1" dirty="0"/>
          </a:p>
        </p:txBody>
      </p:sp>
      <p:cxnSp>
        <p:nvCxnSpPr>
          <p:cNvPr id="10" name="Gerade Verbindung mit Pfeil 9"/>
          <p:cNvCxnSpPr/>
          <p:nvPr/>
        </p:nvCxnSpPr>
        <p:spPr>
          <a:xfrm flipH="1">
            <a:off x="6184700" y="2546855"/>
            <a:ext cx="1880613" cy="1781352"/>
          </a:xfrm>
          <a:prstGeom prst="straightConnector1">
            <a:avLst/>
          </a:prstGeom>
          <a:ln w="19050">
            <a:solidFill>
              <a:schemeClr val="tx2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/>
          <p:nvPr/>
        </p:nvCxnSpPr>
        <p:spPr>
          <a:xfrm>
            <a:off x="978716" y="2546855"/>
            <a:ext cx="1965625" cy="1781354"/>
          </a:xfrm>
          <a:prstGeom prst="straightConnector1">
            <a:avLst/>
          </a:prstGeom>
          <a:ln w="19050">
            <a:solidFill>
              <a:schemeClr val="accent3">
                <a:lumMod val="50000"/>
              </a:schemeClr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 rot="18966035">
            <a:off x="6103937" y="3390696"/>
            <a:ext cx="22770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Transformation towards PSS</a:t>
            </a:r>
            <a:endParaRPr lang="en-US" sz="1400" b="1" dirty="0"/>
          </a:p>
        </p:txBody>
      </p:sp>
      <p:sp>
        <p:nvSpPr>
          <p:cNvPr id="13" name="Freihandform 12"/>
          <p:cNvSpPr/>
          <p:nvPr/>
        </p:nvSpPr>
        <p:spPr>
          <a:xfrm>
            <a:off x="1310948" y="2648959"/>
            <a:ext cx="6360607" cy="1557495"/>
          </a:xfrm>
          <a:custGeom>
            <a:avLst/>
            <a:gdLst>
              <a:gd name="connsiteX0" fmla="*/ 0 w 6360607"/>
              <a:gd name="connsiteY0" fmla="*/ 0 h 1557495"/>
              <a:gd name="connsiteX1" fmla="*/ 1768510 w 6360607"/>
              <a:gd name="connsiteY1" fmla="*/ 1557495 h 1557495"/>
              <a:gd name="connsiteX2" fmla="*/ 4652387 w 6360607"/>
              <a:gd name="connsiteY2" fmla="*/ 1557495 h 1557495"/>
              <a:gd name="connsiteX3" fmla="*/ 6360607 w 6360607"/>
              <a:gd name="connsiteY3" fmla="*/ 10049 h 1557495"/>
              <a:gd name="connsiteX4" fmla="*/ 0 w 6360607"/>
              <a:gd name="connsiteY4" fmla="*/ 0 h 1557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60607" h="1557495">
                <a:moveTo>
                  <a:pt x="0" y="0"/>
                </a:moveTo>
                <a:lnTo>
                  <a:pt x="1768510" y="1557495"/>
                </a:lnTo>
                <a:lnTo>
                  <a:pt x="4652387" y="1557495"/>
                </a:lnTo>
                <a:lnTo>
                  <a:pt x="6360607" y="1004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Textfeld 13"/>
          <p:cNvSpPr txBox="1"/>
          <p:nvPr/>
        </p:nvSpPr>
        <p:spPr>
          <a:xfrm>
            <a:off x="2439921" y="2837366"/>
            <a:ext cx="42491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Process of organizational learning and development that enables the integration of two rather contradicting paradigms</a:t>
            </a:r>
            <a:endParaRPr lang="en-US" dirty="0"/>
          </a:p>
        </p:txBody>
      </p:sp>
      <p:sp>
        <p:nvSpPr>
          <p:cNvPr id="15" name="Pfeil nach unten 14"/>
          <p:cNvSpPr/>
          <p:nvPr/>
        </p:nvSpPr>
        <p:spPr>
          <a:xfrm>
            <a:off x="4358948" y="4206454"/>
            <a:ext cx="381000" cy="121755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6" name="Grafik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332424"/>
            <a:ext cx="471714" cy="471714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3429000" y="4934894"/>
            <a:ext cx="22605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Duality of P+S</a:t>
            </a:r>
            <a:endParaRPr lang="de-DE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317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Duality of P+S in PSS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sz="2800" b="1" dirty="0" smtClean="0"/>
              <a:t>constructive</a:t>
            </a:r>
            <a:r>
              <a:rPr lang="en-US" sz="2800" dirty="0" smtClean="0"/>
              <a:t> coexistence of service and production</a:t>
            </a:r>
          </a:p>
          <a:p>
            <a:r>
              <a:rPr lang="en-US" sz="2800" dirty="0" smtClean="0"/>
              <a:t>service considered as a </a:t>
            </a:r>
            <a:r>
              <a:rPr lang="en-US" sz="2800" b="1" dirty="0"/>
              <a:t>counterpart</a:t>
            </a:r>
            <a:r>
              <a:rPr lang="en-US" sz="2800" dirty="0"/>
              <a:t> </a:t>
            </a:r>
            <a:r>
              <a:rPr lang="en-US" sz="2800" dirty="0" smtClean="0"/>
              <a:t>for servitization</a:t>
            </a:r>
            <a:br>
              <a:rPr lang="en-US" sz="2800" dirty="0" smtClean="0"/>
            </a:br>
            <a:r>
              <a:rPr lang="en-US" sz="2800" dirty="0" smtClean="0"/>
              <a:t>of </a:t>
            </a:r>
            <a:r>
              <a:rPr lang="en-US" sz="2800" dirty="0"/>
              <a:t>manufacturing </a:t>
            </a:r>
            <a:endParaRPr lang="en-US" sz="2800" dirty="0" smtClean="0"/>
          </a:p>
          <a:p>
            <a:r>
              <a:rPr lang="en-US" sz="2800" dirty="0"/>
              <a:t>product-related </a:t>
            </a:r>
            <a:r>
              <a:rPr lang="en-US" sz="2800" dirty="0" smtClean="0"/>
              <a:t>manifestations still </a:t>
            </a:r>
            <a:r>
              <a:rPr lang="en-US" sz="2800" dirty="0"/>
              <a:t>exist, e.g</a:t>
            </a:r>
            <a:r>
              <a:rPr lang="en-US" sz="2800" dirty="0" smtClean="0"/>
              <a:t>. </a:t>
            </a:r>
            <a:r>
              <a:rPr lang="en-US" sz="2800" dirty="0"/>
              <a:t>a high degree of standardization and structural </a:t>
            </a:r>
            <a:r>
              <a:rPr lang="en-US" sz="2800" dirty="0" smtClean="0"/>
              <a:t>orientation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                (see e.g. Davies et al. 2007</a:t>
            </a:r>
            <a:r>
              <a:rPr lang="en-US" sz="1600" dirty="0"/>
              <a:t>, </a:t>
            </a:r>
            <a:r>
              <a:rPr lang="en-US" sz="1600" dirty="0" smtClean="0"/>
              <a:t>Neely et al., 2011; </a:t>
            </a:r>
            <a:r>
              <a:rPr lang="fi-FI" sz="1600" dirty="0" smtClean="0"/>
              <a:t>Nuutinen &amp; Lappalainen</a:t>
            </a:r>
            <a:r>
              <a:rPr lang="fi-FI" sz="1600" dirty="0"/>
              <a:t>, </a:t>
            </a:r>
            <a:r>
              <a:rPr lang="fi-FI" sz="1600" dirty="0" smtClean="0"/>
              <a:t>2012)</a:t>
            </a:r>
            <a:r>
              <a:rPr lang="en-US" sz="1600" dirty="0" smtClean="0"/>
              <a:t> </a:t>
            </a:r>
            <a:endParaRPr lang="de-DE" sz="1600" dirty="0"/>
          </a:p>
          <a:p>
            <a:endParaRPr lang="de-DE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Textfeld 4"/>
          <p:cNvSpPr txBox="1"/>
          <p:nvPr/>
        </p:nvSpPr>
        <p:spPr>
          <a:xfrm>
            <a:off x="533400" y="4038600"/>
            <a:ext cx="8077200" cy="138499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dualistic organizational design principle to gain capabilities for more customer-specific individualized offerings </a:t>
            </a:r>
            <a:endParaRPr lang="de-DE" sz="2800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332424"/>
            <a:ext cx="471714" cy="471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677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ieren 4"/>
          <p:cNvGrpSpPr/>
          <p:nvPr/>
        </p:nvGrpSpPr>
        <p:grpSpPr>
          <a:xfrm>
            <a:off x="388257" y="1676400"/>
            <a:ext cx="8450943" cy="4038600"/>
            <a:chOff x="388257" y="1676400"/>
            <a:chExt cx="8450943" cy="4038600"/>
          </a:xfrm>
          <a:solidFill>
            <a:schemeClr val="bg1">
              <a:lumMod val="85000"/>
            </a:schemeClr>
          </a:solidFill>
        </p:grpSpPr>
        <p:sp>
          <p:nvSpPr>
            <p:cNvPr id="3" name="Abgerundetes Rechteck 2"/>
            <p:cNvSpPr/>
            <p:nvPr/>
          </p:nvSpPr>
          <p:spPr>
            <a:xfrm>
              <a:off x="388257" y="1676400"/>
              <a:ext cx="8450943" cy="4038600"/>
            </a:xfrm>
            <a:prstGeom prst="roundRect">
              <a:avLst>
                <a:gd name="adj" fmla="val 618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" name="Textfeld 3"/>
            <p:cNvSpPr txBox="1"/>
            <p:nvPr/>
          </p:nvSpPr>
          <p:spPr>
            <a:xfrm>
              <a:off x="6336763" y="1804682"/>
              <a:ext cx="2350038" cy="3816429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Specific </a:t>
              </a:r>
              <a:r>
                <a:rPr lang="en-US" sz="2400" dirty="0"/>
                <a:t>learning mechanisms for the dynamic recombination of production and service routines </a:t>
              </a:r>
              <a:r>
                <a:rPr lang="en-US" sz="2400" dirty="0" smtClean="0"/>
                <a:t>may be of crucial concern.</a:t>
              </a:r>
              <a:br>
                <a:rPr lang="en-US" sz="2400" dirty="0" smtClean="0"/>
              </a:br>
              <a:r>
                <a:rPr lang="en-US" sz="1400" dirty="0" smtClean="0"/>
                <a:t>(</a:t>
              </a:r>
              <a:r>
                <a:rPr lang="en-US" sz="1400" dirty="0"/>
                <a:t>Lewis, </a:t>
              </a:r>
              <a:r>
                <a:rPr lang="en-US" sz="1400" dirty="0" smtClean="0"/>
                <a:t>2000)</a:t>
              </a:r>
              <a:br>
                <a:rPr lang="en-US" sz="1400" dirty="0" smtClean="0"/>
              </a:br>
              <a:endParaRPr lang="en-US" sz="1200" dirty="0" smtClean="0"/>
            </a:p>
            <a:p>
              <a:r>
                <a:rPr lang="en-US" sz="2400" b="1" dirty="0" smtClean="0">
                  <a:sym typeface="Wingdings" panose="05000000000000000000" pitchFamily="2" charset="2"/>
                </a:rPr>
                <a:t> Improvisation</a:t>
              </a:r>
              <a:endParaRPr lang="de-DE" sz="2400" b="1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Dualistic organizational</a:t>
            </a:r>
            <a:br>
              <a:rPr lang="en-US" dirty="0"/>
            </a:br>
            <a:r>
              <a:rPr lang="en-US" dirty="0"/>
              <a:t>design principle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305800" y="6356350"/>
            <a:ext cx="381000" cy="365125"/>
          </a:xfrm>
        </p:spPr>
        <p:txBody>
          <a:bodyPr/>
          <a:lstStyle/>
          <a:p>
            <a:pPr algn="r"/>
            <a:fld id="{B6F15528-21DE-4FAA-801E-634DDDAF4B2B}" type="slidenum">
              <a:rPr lang="en-US" smtClean="0"/>
              <a:pPr algn="r"/>
              <a:t>8</a:t>
            </a:fld>
            <a:endParaRPr lang="en-US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332424"/>
            <a:ext cx="471714" cy="471714"/>
          </a:xfrm>
          <a:prstGeom prst="rect">
            <a:avLst/>
          </a:prstGeom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81" t="20566" r="19757" b="17405"/>
          <a:stretch/>
        </p:blipFill>
        <p:spPr bwMode="auto">
          <a:xfrm>
            <a:off x="685800" y="1888067"/>
            <a:ext cx="5496981" cy="3643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feld 9"/>
          <p:cNvSpPr txBox="1"/>
          <p:nvPr/>
        </p:nvSpPr>
        <p:spPr>
          <a:xfrm>
            <a:off x="1981200" y="5865576"/>
            <a:ext cx="52649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/>
              <a:t>(</a:t>
            </a:r>
            <a:r>
              <a:rPr lang="de-DE" sz="1600" dirty="0" err="1"/>
              <a:t>Jarzabkowski</a:t>
            </a:r>
            <a:r>
              <a:rPr lang="de-DE" sz="1600" dirty="0"/>
              <a:t> et al., 2013; Sutherland &amp; Smith, 2011, p. 543) </a:t>
            </a:r>
          </a:p>
        </p:txBody>
      </p:sp>
      <p:sp>
        <p:nvSpPr>
          <p:cNvPr id="7" name="Abgerundetes Rechteck 6"/>
          <p:cNvSpPr/>
          <p:nvPr/>
        </p:nvSpPr>
        <p:spPr>
          <a:xfrm>
            <a:off x="1422399" y="3567987"/>
            <a:ext cx="4038601" cy="702733"/>
          </a:xfrm>
          <a:prstGeom prst="roundRect">
            <a:avLst/>
          </a:prstGeom>
          <a:noFill/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1384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4000" b="1" dirty="0" smtClean="0"/>
          </a:p>
          <a:p>
            <a:pPr marL="0" indent="0" algn="ctr">
              <a:buNone/>
            </a:pPr>
            <a:endParaRPr lang="en-US" sz="4000" b="1" dirty="0" smtClean="0"/>
          </a:p>
          <a:p>
            <a:pPr marL="0" indent="0" algn="ctr">
              <a:buNone/>
            </a:pPr>
            <a:r>
              <a:rPr lang="en-US" sz="4000" b="1" dirty="0" smtClean="0"/>
              <a:t>Applying the concept of Improvisation to PSS</a:t>
            </a:r>
            <a:endParaRPr lang="en-US" sz="4000" b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332424"/>
            <a:ext cx="471714" cy="471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078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1341</Words>
  <Application>Microsoft Office PowerPoint</Application>
  <PresentationFormat>Affichage à l'écran (4:3)</PresentationFormat>
  <Paragraphs>230</Paragraphs>
  <Slides>24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25" baseType="lpstr">
      <vt:lpstr>Office Theme</vt:lpstr>
      <vt:lpstr>Présentation PowerPoint</vt:lpstr>
      <vt:lpstr>Motivation</vt:lpstr>
      <vt:lpstr>Concept of improvisation</vt:lpstr>
      <vt:lpstr>Research question</vt:lpstr>
      <vt:lpstr>Présentation PowerPoint</vt:lpstr>
      <vt:lpstr>Integration of two logics</vt:lpstr>
      <vt:lpstr>Duality of P+S in PSS</vt:lpstr>
      <vt:lpstr>Dualistic organizational design principle</vt:lpstr>
      <vt:lpstr>Présentation PowerPoint</vt:lpstr>
      <vt:lpstr>Concept of improvisation</vt:lpstr>
      <vt:lpstr>PSS-specific behaviours of actors</vt:lpstr>
      <vt:lpstr>PSS-specific behaviours of actors</vt:lpstr>
      <vt:lpstr>Principles of organizing</vt:lpstr>
      <vt:lpstr>Principles of organizing</vt:lpstr>
      <vt:lpstr>Principles of organizing</vt:lpstr>
      <vt:lpstr>Principles of organizing</vt:lpstr>
      <vt:lpstr>Principles of organizing</vt:lpstr>
      <vt:lpstr>Principles of organizing</vt:lpstr>
      <vt:lpstr>Principles of organizing</vt:lpstr>
      <vt:lpstr>Application of individual behaviors</vt:lpstr>
      <vt:lpstr>Reconfiguration of principles of organizing</vt:lpstr>
      <vt:lpstr>Conclusion</vt:lpstr>
      <vt:lpstr>Présentation PowerPoint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kashkou</dc:creator>
  <cp:lastModifiedBy>MEDINI Khaled</cp:lastModifiedBy>
  <cp:revision>222</cp:revision>
  <dcterms:created xsi:type="dcterms:W3CDTF">2006-08-16T00:00:00Z</dcterms:created>
  <dcterms:modified xsi:type="dcterms:W3CDTF">2015-06-11T15:57:01Z</dcterms:modified>
</cp:coreProperties>
</file>